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65" r:id="rId2"/>
    <p:sldId id="360" r:id="rId3"/>
    <p:sldId id="371" r:id="rId4"/>
    <p:sldId id="367" r:id="rId5"/>
    <p:sldId id="372" r:id="rId6"/>
    <p:sldId id="373" r:id="rId7"/>
    <p:sldId id="580" r:id="rId8"/>
    <p:sldId id="808" r:id="rId9"/>
    <p:sldId id="816" r:id="rId10"/>
    <p:sldId id="806" r:id="rId11"/>
    <p:sldId id="262" r:id="rId12"/>
    <p:sldId id="269" r:id="rId13"/>
    <p:sldId id="375" r:id="rId14"/>
    <p:sldId id="374" r:id="rId15"/>
    <p:sldId id="376" r:id="rId16"/>
    <p:sldId id="384" r:id="rId17"/>
    <p:sldId id="383" r:id="rId18"/>
    <p:sldId id="377" r:id="rId19"/>
    <p:sldId id="385" r:id="rId20"/>
    <p:sldId id="378" r:id="rId21"/>
    <p:sldId id="379" r:id="rId22"/>
    <p:sldId id="386" r:id="rId23"/>
    <p:sldId id="380" r:id="rId24"/>
    <p:sldId id="322" r:id="rId25"/>
    <p:sldId id="38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BFC7E50-8B79-4D86-A675-9FE1547E95E4}">
          <p14:sldIdLst>
            <p14:sldId id="365"/>
            <p14:sldId id="360"/>
            <p14:sldId id="371"/>
          </p14:sldIdLst>
        </p14:section>
        <p14:section name="无标题节" id="{01AC5387-96C2-41A8-80D1-517C0E5ED8A3}">
          <p14:sldIdLst>
            <p14:sldId id="367"/>
            <p14:sldId id="372"/>
            <p14:sldId id="373"/>
            <p14:sldId id="580"/>
            <p14:sldId id="808"/>
            <p14:sldId id="816"/>
            <p14:sldId id="806"/>
            <p14:sldId id="262"/>
            <p14:sldId id="269"/>
            <p14:sldId id="375"/>
            <p14:sldId id="374"/>
            <p14:sldId id="376"/>
            <p14:sldId id="384"/>
            <p14:sldId id="383"/>
            <p14:sldId id="377"/>
            <p14:sldId id="385"/>
            <p14:sldId id="378"/>
            <p14:sldId id="379"/>
            <p14:sldId id="386"/>
            <p14:sldId id="380"/>
            <p14:sldId id="322"/>
            <p14:sldId id="3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55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D52"/>
    <a:srgbClr val="EEF3FA"/>
    <a:srgbClr val="0062AC"/>
    <a:srgbClr val="568D11"/>
    <a:srgbClr val="0F8FEF"/>
    <a:srgbClr val="407434"/>
    <a:srgbClr val="4AA44A"/>
    <a:srgbClr val="0F97C7"/>
    <a:srgbClr val="019DD5"/>
    <a:srgbClr val="85A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9" autoAdjust="0"/>
    <p:restoredTop sz="93895" autoAdjust="0"/>
  </p:normalViewPr>
  <p:slideViewPr>
    <p:cSldViewPr snapToGrid="0">
      <p:cViewPr varScale="1">
        <p:scale>
          <a:sx n="86" d="100"/>
          <a:sy n="86" d="100"/>
        </p:scale>
        <p:origin x="432" y="82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9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90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00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006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997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13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841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15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90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88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32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1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59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13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52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58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72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281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525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2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10013874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幻灯片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算法理论分析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性能评估与项目展示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组内分工计划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致谢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介绍和进度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9D49BEC8-EA0E-42C5-AE42-433EB89C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4220" y="157774"/>
            <a:ext cx="1395046" cy="366183"/>
          </a:xfrm>
          <a:prstGeom prst="rect">
            <a:avLst/>
          </a:prstGeom>
          <a:solidFill>
            <a:srgbClr val="2A3D52"/>
          </a:solidFill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 smtClean="0"/>
              <a:pPr>
                <a:defRPr/>
              </a:pPr>
              <a:t>2021/6/10</a:t>
            </a:fld>
            <a:r>
              <a:rPr lang="en-US" altLang="zh-CN" dirty="0"/>
              <a:t>=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729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63624014"/>
              </p:ext>
            </p:extLst>
          </p:nvPr>
        </p:nvGraphicFramePr>
        <p:xfrm>
          <a:off x="0" y="1268760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性能评估与项目展示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组内分工计划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致谢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 userDrawn="1"/>
        </p:nvSpPr>
        <p:spPr>
          <a:xfrm>
            <a:off x="0" y="1272662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介绍和进度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3668" y="2079006"/>
            <a:ext cx="1696206" cy="788186"/>
            <a:chOff x="2257770" y="1738764"/>
            <a:chExt cx="1696206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2257770" y="1738764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算法理论分析</a:t>
              </a:r>
            </a:p>
          </p:txBody>
        </p:sp>
        <p:sp>
          <p:nvSpPr>
            <p:cNvPr id="20" name="等腰三角形 19"/>
            <p:cNvSpPr/>
            <p:nvPr userDrawn="1"/>
          </p:nvSpPr>
          <p:spPr>
            <a:xfrm rot="16200000">
              <a:off x="3809960" y="2065182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7AFF17AC-12E2-4408-BE49-4D567CE8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4220" y="157774"/>
            <a:ext cx="1395046" cy="366183"/>
          </a:xfrm>
          <a:prstGeom prst="rect">
            <a:avLst/>
          </a:prstGeom>
          <a:solidFill>
            <a:srgbClr val="2A3D52"/>
          </a:solidFill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 smtClean="0"/>
              <a:pPr>
                <a:defRPr/>
              </a:pPr>
              <a:t>2021/6/10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769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98024944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介绍和进度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性能评估与项目展示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组内分工计划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致谢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算法理论分析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F13BBE07-3ED3-4E78-8E91-3C1B7CC7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4220" y="157774"/>
            <a:ext cx="1395046" cy="366183"/>
          </a:xfrm>
          <a:prstGeom prst="rect">
            <a:avLst/>
          </a:prstGeom>
          <a:solidFill>
            <a:srgbClr val="2A3D52"/>
          </a:solidFill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 smtClean="0"/>
              <a:pPr>
                <a:defRPr/>
              </a:pPr>
              <a:t>2021/6/10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323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3822246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介绍和进度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性能评估与项目展示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组内分工计划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致谢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算法理论分析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74336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7CC2352-5634-4527-B826-7937450F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4220" y="157774"/>
            <a:ext cx="1395046" cy="366183"/>
          </a:xfrm>
          <a:prstGeom prst="rect">
            <a:avLst/>
          </a:prstGeom>
          <a:solidFill>
            <a:srgbClr val="2A3D52"/>
          </a:solidFill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 smtClean="0"/>
              <a:pPr>
                <a:defRPr/>
              </a:pPr>
              <a:t>2021/6/10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975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87050"/>
              </p:ext>
            </p:extLst>
          </p:nvPr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性能评估与项目展示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组内分工计划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 userDrawn="1"/>
        </p:nvSpPr>
        <p:spPr>
          <a:xfrm>
            <a:off x="0" y="1272662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介绍和进度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算法理论分析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-2439" y="4510374"/>
            <a:ext cx="1691680" cy="788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15" name="等腰三角形 14"/>
          <p:cNvSpPr/>
          <p:nvPr userDrawn="1"/>
        </p:nvSpPr>
        <p:spPr>
          <a:xfrm rot="16200000">
            <a:off x="1551393" y="4845999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9AC2EBC-8DD8-4B07-85D1-16556E09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4220" y="157774"/>
            <a:ext cx="1395046" cy="366183"/>
          </a:xfrm>
          <a:prstGeom prst="rect">
            <a:avLst/>
          </a:prstGeom>
          <a:solidFill>
            <a:srgbClr val="2A3D52"/>
          </a:solidFill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 smtClean="0"/>
              <a:pPr>
                <a:defRPr/>
              </a:pPr>
              <a:t>2021/6/10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717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8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/>
              <a:pPr>
                <a:defRPr/>
              </a:pPr>
              <a:t>2021/6/10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B444C96-CA8C-4BA7-992C-AAC2EE0D4A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46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39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3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69" r:id="rId6"/>
    <p:sldLayoutId id="2147483672" r:id="rId7"/>
    <p:sldLayoutId id="2147483678" r:id="rId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02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25.png"/><Relationship Id="rId10" Type="http://schemas.openxmlformats.org/officeDocument/2006/relationships/image" Target="../media/image33.png"/><Relationship Id="rId9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41851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TextBox 22"/>
          <p:cNvSpPr txBox="1">
            <a:spLocks noChangeArrowheads="1"/>
          </p:cNvSpPr>
          <p:nvPr/>
        </p:nvSpPr>
        <p:spPr bwMode="auto">
          <a:xfrm>
            <a:off x="4403564" y="2650748"/>
            <a:ext cx="74921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5400" spc="100" dirty="0">
                <a:solidFill>
                  <a:schemeClr val="accent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5</a:t>
            </a:r>
            <a:r>
              <a:rPr lang="zh-CN" altLang="en-US" sz="5400" spc="100" dirty="0">
                <a:solidFill>
                  <a:schemeClr val="accent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班 </a:t>
            </a:r>
            <a:r>
              <a:rPr lang="en-US" altLang="zh-CN" sz="5400" spc="100" dirty="0">
                <a:solidFill>
                  <a:schemeClr val="accent1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Project</a:t>
            </a:r>
            <a:r>
              <a:rPr lang="en-US" altLang="zh-CN" sz="5400" spc="100" dirty="0">
                <a:solidFill>
                  <a:schemeClr val="accent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5400" spc="100" dirty="0">
                <a:solidFill>
                  <a:schemeClr val="accent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中期汇报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420498" y="965191"/>
            <a:ext cx="73492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1"/>
                </a:solidFill>
                <a:latin typeface="Impact" panose="020B0806030902050204" pitchFamily="34" charset="0"/>
                <a:ea typeface="方正大标宋简体" panose="02010601030101010101" pitchFamily="2" charset="-122"/>
                <a:cs typeface="Arial" panose="020B0604020202020204" pitchFamily="34" charset="0"/>
              </a:rPr>
              <a:t>2021 </a:t>
            </a:r>
            <a:r>
              <a:rPr lang="zh-CN" altLang="en-US" sz="4000" dirty="0">
                <a:solidFill>
                  <a:schemeClr val="accent1"/>
                </a:solidFill>
                <a:latin typeface="Impact" panose="020B0806030902050204" pitchFamily="34" charset="0"/>
                <a:ea typeface="方正大标宋简体" panose="02010601030101010101" pitchFamily="2" charset="-122"/>
                <a:cs typeface="Arial" panose="020B0604020202020204" pitchFamily="34" charset="0"/>
              </a:rPr>
              <a:t>算法设计与分析</a:t>
            </a:r>
            <a:endParaRPr lang="zh-CN" altLang="en-US" sz="11500" dirty="0">
              <a:solidFill>
                <a:schemeClr val="accent1"/>
              </a:solidFill>
              <a:latin typeface="Impact" panose="020B0806030902050204" pitchFamily="34" charset="0"/>
              <a:ea typeface="方正大标宋简体" panose="02010601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605787" y="3629037"/>
            <a:ext cx="7164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665934" y="4512796"/>
            <a:ext cx="207844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董欣然 </a:t>
            </a:r>
            <a:r>
              <a:rPr lang="en-US" altLang="zh-CN" dirty="0">
                <a:solidFill>
                  <a:schemeClr val="bg1"/>
                </a:solidFill>
              </a:rPr>
              <a:t>1900013018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354DB9-DBBA-4406-B53E-8B4EA95F5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40" y="1891455"/>
            <a:ext cx="1518585" cy="15185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ADA0BB-7BEE-4193-8A04-82B0AE5F2D4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44" y="3692519"/>
            <a:ext cx="2149450" cy="85791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9AE8E21-DC28-49D9-8E47-704E8F583031}"/>
              </a:ext>
            </a:extLst>
          </p:cNvPr>
          <p:cNvSpPr txBox="1"/>
          <p:nvPr/>
        </p:nvSpPr>
        <p:spPr>
          <a:xfrm>
            <a:off x="8436566" y="4512857"/>
            <a:ext cx="207844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李浩雨</a:t>
            </a:r>
            <a:r>
              <a:rPr lang="en-US" altLang="zh-CN" dirty="0">
                <a:solidFill>
                  <a:schemeClr val="bg1"/>
                </a:solidFill>
              </a:rPr>
              <a:t> 1900012730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10C24-45CE-43BE-A116-D1F56802D23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zh-CN" sz="4800" dirty="0">
                <a:solidFill>
                  <a:srgbClr val="34495E"/>
                </a:solidFill>
                <a:effectLst/>
                <a:latin typeface="Source Sans Pro" panose="020B0503030403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重要性采样</a:t>
            </a:r>
            <a:r>
              <a:rPr lang="zh-CN" altLang="en-US" sz="4800" dirty="0">
                <a:solidFill>
                  <a:srgbClr val="34495E"/>
                </a:solidFill>
                <a:effectLst/>
                <a:latin typeface="Source Sans Pro" panose="020B0503030403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问题</a:t>
            </a:r>
            <a:endParaRPr lang="zh-TW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F4A2D7A-811E-40B2-91CB-CBBE1FDB66FA}"/>
                  </a:ext>
                </a:extLst>
              </p:cNvPr>
              <p:cNvSpPr txBox="1"/>
              <p:nvPr/>
            </p:nvSpPr>
            <p:spPr>
              <a:xfrm>
                <a:off x="2236787" y="1786087"/>
                <a:ext cx="4029180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F4A2D7A-811E-40B2-91CB-CBBE1FDB6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87" y="1786087"/>
                <a:ext cx="4029180" cy="778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9EBFA3-EE4B-4399-B3DB-A9AEAB249C72}"/>
                  </a:ext>
                </a:extLst>
              </p:cNvPr>
              <p:cNvSpPr txBox="1"/>
              <p:nvPr/>
            </p:nvSpPr>
            <p:spPr>
              <a:xfrm>
                <a:off x="2239298" y="2627049"/>
                <a:ext cx="4582024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9EBFA3-EE4B-4399-B3DB-A9AEAB249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98" y="2627049"/>
                <a:ext cx="4582024" cy="778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7FD5DF41-28B2-4261-B300-F942E78A779A}"/>
              </a:ext>
            </a:extLst>
          </p:cNvPr>
          <p:cNvSpPr/>
          <p:nvPr/>
        </p:nvSpPr>
        <p:spPr>
          <a:xfrm>
            <a:off x="4049248" y="2836730"/>
            <a:ext cx="327259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2AD7E8E-B822-4416-A1BE-4E7EBB3B42CA}"/>
              </a:ext>
            </a:extLst>
          </p:cNvPr>
          <p:cNvGrpSpPr/>
          <p:nvPr/>
        </p:nvGrpSpPr>
        <p:grpSpPr>
          <a:xfrm>
            <a:off x="7390719" y="2057083"/>
            <a:ext cx="2806516" cy="1057798"/>
            <a:chOff x="5962100" y="2080038"/>
            <a:chExt cx="2806516" cy="105779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0DCF5B5-6C02-4732-88C0-A318040E4741}"/>
                </a:ext>
              </a:extLst>
            </p:cNvPr>
            <p:cNvSpPr/>
            <p:nvPr/>
          </p:nvSpPr>
          <p:spPr>
            <a:xfrm>
              <a:off x="5962100" y="2080038"/>
              <a:ext cx="2806516" cy="105779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8ED41DFF-FE55-4237-8EDF-C219D4A61DD4}"/>
                    </a:ext>
                  </a:extLst>
                </p:cNvPr>
                <p:cNvSpPr txBox="1"/>
                <p:nvPr/>
              </p:nvSpPr>
              <p:spPr>
                <a:xfrm>
                  <a:off x="6145004" y="2214284"/>
                  <a:ext cx="10992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𝑉𝐴𝑅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8ED41DFF-FE55-4237-8EDF-C219D4A6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004" y="2214284"/>
                  <a:ext cx="109921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972"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84EA36F2-75F3-4010-B559-EB96583C63C1}"/>
                    </a:ext>
                  </a:extLst>
                </p:cNvPr>
                <p:cNvSpPr txBox="1"/>
                <p:nvPr/>
              </p:nvSpPr>
              <p:spPr>
                <a:xfrm>
                  <a:off x="6145004" y="2692041"/>
                  <a:ext cx="25498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84EA36F2-75F3-4010-B559-EB96583C6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004" y="2692041"/>
                  <a:ext cx="25498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6" r="-477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AB36E8D-23E6-4E70-8BC1-F0A6708915F4}"/>
                  </a:ext>
                </a:extLst>
              </p:cNvPr>
              <p:cNvSpPr txBox="1"/>
              <p:nvPr/>
            </p:nvSpPr>
            <p:spPr>
              <a:xfrm>
                <a:off x="1924695" y="3793526"/>
                <a:ext cx="6036589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AB36E8D-23E6-4E70-8BC1-F0A67089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95" y="3793526"/>
                <a:ext cx="6036589" cy="4972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4EFE72D-FD9B-4FFD-A789-052619D140D6}"/>
                  </a:ext>
                </a:extLst>
              </p:cNvPr>
              <p:cNvSpPr txBox="1"/>
              <p:nvPr/>
            </p:nvSpPr>
            <p:spPr>
              <a:xfrm>
                <a:off x="1924694" y="4506577"/>
                <a:ext cx="2451632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4EFE72D-FD9B-4FFD-A789-052619D14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94" y="4506577"/>
                <a:ext cx="2451632" cy="778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2FDE0D5-9399-4F03-BDDC-28F78615689B}"/>
                  </a:ext>
                </a:extLst>
              </p:cNvPr>
              <p:cNvSpPr txBox="1"/>
              <p:nvPr/>
            </p:nvSpPr>
            <p:spPr>
              <a:xfrm>
                <a:off x="4336422" y="4404204"/>
                <a:ext cx="6108595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2FDE0D5-9399-4F03-BDDC-28F78615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422" y="4404204"/>
                <a:ext cx="6108595" cy="966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50F2029-E704-46E5-BBB3-567D097D13BE}"/>
                  </a:ext>
                </a:extLst>
              </p:cNvPr>
              <p:cNvSpPr txBox="1"/>
              <p:nvPr/>
            </p:nvSpPr>
            <p:spPr>
              <a:xfrm>
                <a:off x="4347728" y="5575807"/>
                <a:ext cx="4947188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50F2029-E704-46E5-BBB3-567D097D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28" y="5575807"/>
                <a:ext cx="4947188" cy="821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4821FB09-A6D8-4A8B-A85F-AFA798BB2336}"/>
              </a:ext>
            </a:extLst>
          </p:cNvPr>
          <p:cNvSpPr/>
          <p:nvPr/>
        </p:nvSpPr>
        <p:spPr>
          <a:xfrm>
            <a:off x="6265968" y="5575807"/>
            <a:ext cx="668233" cy="8218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576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F12BB-26ED-4E68-8993-BE1BC448C1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1DEE92-6D25-422E-8DD3-B47C13CA7E90}"/>
                  </a:ext>
                </a:extLst>
              </p:cNvPr>
              <p:cNvSpPr txBox="1"/>
              <p:nvPr/>
            </p:nvSpPr>
            <p:spPr>
              <a:xfrm>
                <a:off x="2437560" y="2566514"/>
                <a:ext cx="4052455" cy="432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1DEE92-6D25-422E-8DD3-B47C13CA7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60" y="2566514"/>
                <a:ext cx="4052455" cy="4324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488BBFAB-C058-400C-B72F-E11561886CA1}"/>
              </a:ext>
            </a:extLst>
          </p:cNvPr>
          <p:cNvGrpSpPr/>
          <p:nvPr/>
        </p:nvGrpSpPr>
        <p:grpSpPr>
          <a:xfrm>
            <a:off x="4229876" y="3161525"/>
            <a:ext cx="5809474" cy="821892"/>
            <a:chOff x="3279059" y="3018054"/>
            <a:chExt cx="5809474" cy="821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90BA2C40-BDC1-44F0-B839-8C828C19CC6A}"/>
                    </a:ext>
                  </a:extLst>
                </p:cNvPr>
                <p:cNvSpPr txBox="1"/>
                <p:nvPr/>
              </p:nvSpPr>
              <p:spPr>
                <a:xfrm>
                  <a:off x="3279059" y="3202872"/>
                  <a:ext cx="1210203" cy="4197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90BA2C40-BDC1-44F0-B839-8C828C19C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059" y="3202872"/>
                  <a:ext cx="1210203" cy="4197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3744F5B5-C6D4-46CD-8E6C-A4C88520477E}"/>
                    </a:ext>
                  </a:extLst>
                </p:cNvPr>
                <p:cNvSpPr txBox="1"/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3744F5B5-C6D4-46CD-8E6C-A4C885204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2168E15-F014-4653-AAB6-4915775B1132}"/>
              </a:ext>
            </a:extLst>
          </p:cNvPr>
          <p:cNvCxnSpPr/>
          <p:nvPr/>
        </p:nvCxnSpPr>
        <p:spPr>
          <a:xfrm>
            <a:off x="1755508" y="4303959"/>
            <a:ext cx="97284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2E2C631-3D61-4B13-A20D-61BA4A3B22E9}"/>
                  </a:ext>
                </a:extLst>
              </p:cNvPr>
              <p:cNvSpPr txBox="1"/>
              <p:nvPr/>
            </p:nvSpPr>
            <p:spPr>
              <a:xfrm>
                <a:off x="2554357" y="5429745"/>
                <a:ext cx="1553759" cy="432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𝑇𝑅𝑃𝑂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2E2C631-3D61-4B13-A20D-61BA4A3B2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57" y="5429745"/>
                <a:ext cx="1553759" cy="4324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F244572-52A9-41BF-BF1C-67C38A278022}"/>
                  </a:ext>
                </a:extLst>
              </p:cNvPr>
              <p:cNvSpPr txBox="1"/>
              <p:nvPr/>
            </p:nvSpPr>
            <p:spPr>
              <a:xfrm>
                <a:off x="4092086" y="5235043"/>
                <a:ext cx="4615301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F244572-52A9-41BF-BF1C-67C38A27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086" y="5235043"/>
                <a:ext cx="4615301" cy="821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58EBDF2-F684-41B7-8975-48FFF5734D45}"/>
                  </a:ext>
                </a:extLst>
              </p:cNvPr>
              <p:cNvSpPr txBox="1"/>
              <p:nvPr/>
            </p:nvSpPr>
            <p:spPr>
              <a:xfrm>
                <a:off x="8261684" y="6179229"/>
                <a:ext cx="1864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58EBDF2-F684-41B7-8975-48FFF5734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684" y="6179229"/>
                <a:ext cx="1864998" cy="369332"/>
              </a:xfrm>
              <a:prstGeom prst="rect">
                <a:avLst/>
              </a:prstGeom>
              <a:blipFill>
                <a:blip r:embed="rId7"/>
                <a:stretch>
                  <a:fillRect l="-3268" r="-2941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761060-8D19-4AFA-9E17-F58751A31EBC}"/>
              </a:ext>
            </a:extLst>
          </p:cNvPr>
          <p:cNvSpPr txBox="1"/>
          <p:nvPr/>
        </p:nvSpPr>
        <p:spPr>
          <a:xfrm>
            <a:off x="1755508" y="4541001"/>
            <a:ext cx="619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TRPO (Trust Region Policy Optimization)</a:t>
            </a:r>
            <a:endParaRPr lang="zh-TW" altLang="en-US" sz="2400" b="1" i="1" u="sng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9965AF-606B-48F4-8CD1-DB350B09EDE7}"/>
              </a:ext>
            </a:extLst>
          </p:cNvPr>
          <p:cNvSpPr/>
          <p:nvPr/>
        </p:nvSpPr>
        <p:spPr>
          <a:xfrm>
            <a:off x="1766994" y="1878792"/>
            <a:ext cx="5315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Proximal Policy Optimization (PPO)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A32086-3E68-4B0F-B1E3-E88D19BA74FA}"/>
                  </a:ext>
                </a:extLst>
              </p:cNvPr>
              <p:cNvSpPr txBox="1"/>
              <p:nvPr/>
            </p:nvSpPr>
            <p:spPr>
              <a:xfrm>
                <a:off x="5424050" y="547343"/>
                <a:ext cx="470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cannot be very different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A32086-3E68-4B0F-B1E3-E88D19BA7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050" y="547343"/>
                <a:ext cx="4705647" cy="369332"/>
              </a:xfrm>
              <a:prstGeom prst="rect">
                <a:avLst/>
              </a:prstGeom>
              <a:blipFill>
                <a:blip r:embed="rId8"/>
                <a:stretch>
                  <a:fillRect l="-2332" t="-25000" b="-5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19241A-4609-49F8-8456-6C9B24D8A41C}"/>
              </a:ext>
            </a:extLst>
          </p:cNvPr>
          <p:cNvSpPr txBox="1"/>
          <p:nvPr/>
        </p:nvSpPr>
        <p:spPr>
          <a:xfrm>
            <a:off x="5424049" y="1053464"/>
            <a:ext cx="484363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dirty="0"/>
              <a:t>Constraint on behavior not parameters</a:t>
            </a:r>
            <a:endParaRPr lang="zh-TW" altLang="en-US" sz="2400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7A3432A-72E9-4F97-8808-88513A0E3172}"/>
              </a:ext>
            </a:extLst>
          </p:cNvPr>
          <p:cNvGrpSpPr/>
          <p:nvPr/>
        </p:nvGrpSpPr>
        <p:grpSpPr>
          <a:xfrm>
            <a:off x="6937014" y="2179345"/>
            <a:ext cx="3189669" cy="493524"/>
            <a:chOff x="5577217" y="3866385"/>
            <a:chExt cx="3189669" cy="49352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AB93661-11C5-4674-BA77-7BA5C44A66D6}"/>
                </a:ext>
              </a:extLst>
            </p:cNvPr>
            <p:cNvSpPr/>
            <p:nvPr/>
          </p:nvSpPr>
          <p:spPr>
            <a:xfrm>
              <a:off x="5614078" y="3866385"/>
              <a:ext cx="3152807" cy="4935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F5B89702-0C8D-42FE-9923-5F30339AF1B3}"/>
                </a:ext>
              </a:extLst>
            </p:cNvPr>
            <p:cNvGrpSpPr/>
            <p:nvPr/>
          </p:nvGrpSpPr>
          <p:grpSpPr>
            <a:xfrm>
              <a:off x="5577217" y="3898244"/>
              <a:ext cx="3189669" cy="461665"/>
              <a:chOff x="5505608" y="3887411"/>
              <a:chExt cx="3189669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72D8F369-694D-4E93-A7A4-398A4C59DD73}"/>
                      </a:ext>
                    </a:extLst>
                  </p:cNvPr>
                  <p:cNvSpPr txBox="1"/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72D8F369-694D-4E93-A7A4-398A4C59D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079" b="-3442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544A8703-6F46-4077-AF9C-E17AADBF86F0}"/>
                      </a:ext>
                    </a:extLst>
                  </p:cNvPr>
                  <p:cNvSpPr/>
                  <p:nvPr/>
                </p:nvSpPr>
                <p:spPr>
                  <a:xfrm>
                    <a:off x="5505608" y="3887411"/>
                    <a:ext cx="13806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544A8703-6F46-4077-AF9C-E17AADBF86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5608" y="3887411"/>
                    <a:ext cx="1380699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048DD76-A39F-4D4E-A73A-90438090FA99}"/>
              </a:ext>
            </a:extLst>
          </p:cNvPr>
          <p:cNvSpPr/>
          <p:nvPr/>
        </p:nvSpPr>
        <p:spPr>
          <a:xfrm>
            <a:off x="1924317" y="596807"/>
            <a:ext cx="12410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PPO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91944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3" grpId="0"/>
      <p:bldP spid="4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B98DA-948E-4577-9D4C-6B13420630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6758" y="0"/>
            <a:ext cx="0" cy="0"/>
          </a:xfrm>
        </p:spPr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FC95B4-BD04-491B-9C01-EF4230D07807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686758" y="1825625"/>
                <a:ext cx="78867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Initial policy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</a:p>
              <a:p>
                <a:r>
                  <a:rPr lang="en-US" altLang="zh-TW" sz="2400" dirty="0"/>
                  <a:t>In each iteration</a:t>
                </a:r>
              </a:p>
              <a:p>
                <a:pPr lvl="1"/>
                <a:r>
                  <a:rPr lang="en-US" altLang="zh-TW" dirty="0"/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TW" dirty="0"/>
                  <a:t> to interact with the environment to collect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and compute advantage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𝑃𝑃𝑂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TW" dirty="0"/>
                  <a:t>, increase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TW" dirty="0"/>
                  <a:t>, decrease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FC95B4-BD04-491B-9C01-EF4230D07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686758" y="1825625"/>
                <a:ext cx="7886700" cy="50323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B41DB8-3DE0-4E7F-B6BE-DCE6817B2E57}"/>
                  </a:ext>
                </a:extLst>
              </p:cNvPr>
              <p:cNvSpPr txBox="1"/>
              <p:nvPr/>
            </p:nvSpPr>
            <p:spPr>
              <a:xfrm>
                <a:off x="4846212" y="4201668"/>
                <a:ext cx="4176271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B41DB8-3DE0-4E7F-B6BE-DCE6817B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212" y="4201668"/>
                <a:ext cx="4176271" cy="475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3F0E864D-8513-4279-A597-DB763FC05CEE}"/>
              </a:ext>
            </a:extLst>
          </p:cNvPr>
          <p:cNvSpPr txBox="1"/>
          <p:nvPr/>
        </p:nvSpPr>
        <p:spPr>
          <a:xfrm>
            <a:off x="9135850" y="4020176"/>
            <a:ext cx="2596986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several times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2E4031-0696-4B9D-9A17-7C6C85E722E8}"/>
              </a:ext>
            </a:extLst>
          </p:cNvPr>
          <p:cNvSpPr txBox="1"/>
          <p:nvPr/>
        </p:nvSpPr>
        <p:spPr>
          <a:xfrm>
            <a:off x="9347367" y="5460758"/>
            <a:ext cx="1588071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Adaptive KL Penalty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D5A19C-F13C-4A78-A9D8-4E6AF4D0D283}"/>
              </a:ext>
            </a:extLst>
          </p:cNvPr>
          <p:cNvSpPr/>
          <p:nvPr/>
        </p:nvSpPr>
        <p:spPr>
          <a:xfrm>
            <a:off x="4210000" y="5325884"/>
            <a:ext cx="4812483" cy="110074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0BC34CD-7B1A-47F2-B824-581BBCBAD38E}"/>
              </a:ext>
            </a:extLst>
          </p:cNvPr>
          <p:cNvGrpSpPr/>
          <p:nvPr/>
        </p:nvGrpSpPr>
        <p:grpSpPr>
          <a:xfrm>
            <a:off x="8251006" y="322699"/>
            <a:ext cx="3810752" cy="1842985"/>
            <a:chOff x="5040248" y="322698"/>
            <a:chExt cx="3810752" cy="184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269B639D-2DB9-4B78-94AD-96CAD60624E2}"/>
                    </a:ext>
                  </a:extLst>
                </p:cNvPr>
                <p:cNvSpPr txBox="1"/>
                <p:nvPr/>
              </p:nvSpPr>
              <p:spPr>
                <a:xfrm>
                  <a:off x="5190958" y="419124"/>
                  <a:ext cx="1247072" cy="4383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269B639D-2DB9-4B78-94AD-96CAD6062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958" y="419124"/>
                  <a:ext cx="1247072" cy="4383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6E56960-E6A4-49F5-97F9-DA05F761F996}"/>
                    </a:ext>
                  </a:extLst>
                </p:cNvPr>
                <p:cNvSpPr txBox="1"/>
                <p:nvPr/>
              </p:nvSpPr>
              <p:spPr>
                <a:xfrm>
                  <a:off x="5190958" y="1077550"/>
                  <a:ext cx="3660041" cy="9502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nary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altLang="zh-TW" sz="2400" dirty="0"/>
                          <m:t> 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6E56960-E6A4-49F5-97F9-DA05F761F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958" y="1077550"/>
                  <a:ext cx="3660041" cy="9502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CAC7C95-8390-4FAD-A64C-7E87B043EBD4}"/>
                </a:ext>
              </a:extLst>
            </p:cNvPr>
            <p:cNvSpPr/>
            <p:nvPr/>
          </p:nvSpPr>
          <p:spPr>
            <a:xfrm>
              <a:off x="5040248" y="322698"/>
              <a:ext cx="3810752" cy="1842985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51BBDC1B-E1C1-4296-85FE-6EE929C6793C}"/>
              </a:ext>
            </a:extLst>
          </p:cNvPr>
          <p:cNvSpPr/>
          <p:nvPr/>
        </p:nvSpPr>
        <p:spPr>
          <a:xfrm>
            <a:off x="2021126" y="608330"/>
            <a:ext cx="34836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PPO algorithm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33988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87CAB0A-D98C-4D0B-95CA-7135182B5B6A}"/>
              </a:ext>
            </a:extLst>
          </p:cNvPr>
          <p:cNvSpPr txBox="1"/>
          <p:nvPr/>
        </p:nvSpPr>
        <p:spPr>
          <a:xfrm>
            <a:off x="2282951" y="468357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训练平台和所用代码</a:t>
            </a:r>
          </a:p>
        </p:txBody>
      </p:sp>
      <p:sp>
        <p:nvSpPr>
          <p:cNvPr id="61" name="圆角矩形 4">
            <a:extLst>
              <a:ext uri="{FF2B5EF4-FFF2-40B4-BE49-F238E27FC236}">
                <a16:creationId xmlns:a16="http://schemas.microsoft.com/office/drawing/2014/main" id="{D2B2FEFF-5027-4720-99A9-F27627CC878E}"/>
              </a:ext>
            </a:extLst>
          </p:cNvPr>
          <p:cNvSpPr/>
          <p:nvPr/>
        </p:nvSpPr>
        <p:spPr>
          <a:xfrm>
            <a:off x="3454218" y="1689309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4BDF6A-8D8E-47C7-83E5-86338543B507}"/>
              </a:ext>
            </a:extLst>
          </p:cNvPr>
          <p:cNvSpPr/>
          <p:nvPr/>
        </p:nvSpPr>
        <p:spPr>
          <a:xfrm>
            <a:off x="3987551" y="1689309"/>
            <a:ext cx="5439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训练设备：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CPU (Intel (R) Core (TM) i7-10510U CPU @1.80GHz)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4">
            <a:extLst>
              <a:ext uri="{FF2B5EF4-FFF2-40B4-BE49-F238E27FC236}">
                <a16:creationId xmlns:a16="http://schemas.microsoft.com/office/drawing/2014/main" id="{D6EDEEF0-C3CB-4F31-9E36-52F0DEB93520}"/>
              </a:ext>
            </a:extLst>
          </p:cNvPr>
          <p:cNvSpPr/>
          <p:nvPr/>
        </p:nvSpPr>
        <p:spPr>
          <a:xfrm>
            <a:off x="3454218" y="2787015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59BB78-7F2E-4E61-8472-8B7810D1037A}"/>
              </a:ext>
            </a:extLst>
          </p:cNvPr>
          <p:cNvSpPr/>
          <p:nvPr/>
        </p:nvSpPr>
        <p:spPr>
          <a:xfrm>
            <a:off x="3987551" y="2787015"/>
            <a:ext cx="66194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代码来源：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Rule-based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版本自行编写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D3QN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仅完成把接口对上的工作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DQN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PPO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借鉴开源代码，了解原理后进行调参，注释补充和代码分析，复用约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70%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BF2661-CE63-499B-BBE2-6357EAEC95BA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108127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87CAB0A-D98C-4D0B-95CA-7135182B5B6A}"/>
              </a:ext>
            </a:extLst>
          </p:cNvPr>
          <p:cNvSpPr txBox="1"/>
          <p:nvPr/>
        </p:nvSpPr>
        <p:spPr>
          <a:xfrm>
            <a:off x="2282951" y="4683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性能评估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257597-B19C-41F1-9D1B-CDE34A854B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30" y="3536275"/>
            <a:ext cx="7601482" cy="2555760"/>
          </a:xfrm>
          <a:prstGeom prst="rect">
            <a:avLst/>
          </a:prstGeom>
        </p:spPr>
      </p:pic>
      <p:sp>
        <p:nvSpPr>
          <p:cNvPr id="61" name="圆角矩形 4">
            <a:extLst>
              <a:ext uri="{FF2B5EF4-FFF2-40B4-BE49-F238E27FC236}">
                <a16:creationId xmlns:a16="http://schemas.microsoft.com/office/drawing/2014/main" id="{D2B2FEFF-5027-4720-99A9-F27627CC878E}"/>
              </a:ext>
            </a:extLst>
          </p:cNvPr>
          <p:cNvSpPr/>
          <p:nvPr/>
        </p:nvSpPr>
        <p:spPr>
          <a:xfrm>
            <a:off x="2282951" y="1641367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4BDF6A-8D8E-47C7-83E5-86338543B507}"/>
              </a:ext>
            </a:extLst>
          </p:cNvPr>
          <p:cNvSpPr/>
          <p:nvPr/>
        </p:nvSpPr>
        <p:spPr>
          <a:xfrm>
            <a:off x="2816284" y="1641367"/>
            <a:ext cx="40350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Academy Empty Goal Close</a:t>
            </a:r>
          </a:p>
          <a:p>
            <a:pPr>
              <a:spcAft>
                <a:spcPts val="0"/>
              </a:spcAft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10142A9-885D-496E-ABBC-52201A3DEA36}"/>
              </a:ext>
            </a:extLst>
          </p:cNvPr>
          <p:cNvGrpSpPr/>
          <p:nvPr/>
        </p:nvGrpSpPr>
        <p:grpSpPr>
          <a:xfrm>
            <a:off x="3124430" y="2369771"/>
            <a:ext cx="1048259" cy="1029148"/>
            <a:chOff x="3319699" y="1698745"/>
            <a:chExt cx="1244631" cy="1221940"/>
          </a:xfrm>
        </p:grpSpPr>
        <p:sp>
          <p:nvSpPr>
            <p:cNvPr id="65" name="任意多边形 15">
              <a:extLst>
                <a:ext uri="{FF2B5EF4-FFF2-40B4-BE49-F238E27FC236}">
                  <a16:creationId xmlns:a16="http://schemas.microsoft.com/office/drawing/2014/main" id="{903A4DA0-90EA-49B0-8ACC-66741A08180A}"/>
                </a:ext>
              </a:extLst>
            </p:cNvPr>
            <p:cNvSpPr/>
            <p:nvPr/>
          </p:nvSpPr>
          <p:spPr>
            <a:xfrm>
              <a:off x="3319699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03" tIns="45203" rIns="45203" bIns="45203" numCol="1" spcCol="1270" anchor="ctr" anchorCtr="0">
              <a:noAutofit/>
            </a:bodyPr>
            <a:lstStyle/>
            <a:p>
              <a:pPr algn="ctr" defTabSz="527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86" dirty="0"/>
                <a:t> </a:t>
              </a:r>
            </a:p>
          </p:txBody>
        </p:sp>
        <p:sp>
          <p:nvSpPr>
            <p:cNvPr id="66" name="Rectangle 17">
              <a:extLst>
                <a:ext uri="{FF2B5EF4-FFF2-40B4-BE49-F238E27FC236}">
                  <a16:creationId xmlns:a16="http://schemas.microsoft.com/office/drawing/2014/main" id="{E70C7684-4733-4C76-8F58-0695C6B1D200}"/>
                </a:ext>
              </a:extLst>
            </p:cNvPr>
            <p:cNvSpPr/>
            <p:nvPr/>
          </p:nvSpPr>
          <p:spPr>
            <a:xfrm>
              <a:off x="3428992" y="1946598"/>
              <a:ext cx="1135338" cy="69432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</a:t>
              </a:r>
              <a:r>
                <a:rPr lang="en-US" altLang="zh-CN" sz="1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arameter</a:t>
              </a:r>
              <a:endParaRPr lang="en-US" sz="32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2089772-80D0-498F-8A1E-0757356AB236}"/>
              </a:ext>
            </a:extLst>
          </p:cNvPr>
          <p:cNvGrpSpPr/>
          <p:nvPr/>
        </p:nvGrpSpPr>
        <p:grpSpPr>
          <a:xfrm>
            <a:off x="7217343" y="2369772"/>
            <a:ext cx="1051655" cy="1029148"/>
            <a:chOff x="4755478" y="1698745"/>
            <a:chExt cx="1248663" cy="1221940"/>
          </a:xfrm>
        </p:grpSpPr>
        <p:sp>
          <p:nvSpPr>
            <p:cNvPr id="68" name="任意多边形 18">
              <a:extLst>
                <a:ext uri="{FF2B5EF4-FFF2-40B4-BE49-F238E27FC236}">
                  <a16:creationId xmlns:a16="http://schemas.microsoft.com/office/drawing/2014/main" id="{BBCCE9D5-1AC0-4D43-98CB-1B399820CC50}"/>
                </a:ext>
              </a:extLst>
            </p:cNvPr>
            <p:cNvSpPr/>
            <p:nvPr/>
          </p:nvSpPr>
          <p:spPr>
            <a:xfrm>
              <a:off x="4755478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03" tIns="45203" rIns="45203" bIns="45203" numCol="1" spcCol="1270" anchor="ctr" anchorCtr="0">
              <a:noAutofit/>
            </a:bodyPr>
            <a:lstStyle/>
            <a:p>
              <a:pPr algn="ctr" defTabSz="527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86" dirty="0"/>
                <a:t> </a:t>
              </a:r>
            </a:p>
          </p:txBody>
        </p:sp>
        <p:sp>
          <p:nvSpPr>
            <p:cNvPr id="69" name="Rectangle 18">
              <a:extLst>
                <a:ext uri="{FF2B5EF4-FFF2-40B4-BE49-F238E27FC236}">
                  <a16:creationId xmlns:a16="http://schemas.microsoft.com/office/drawing/2014/main" id="{D1B03A3E-0E91-4FD8-A1E8-8F7563FDF626}"/>
                </a:ext>
              </a:extLst>
            </p:cNvPr>
            <p:cNvSpPr/>
            <p:nvPr/>
          </p:nvSpPr>
          <p:spPr>
            <a:xfrm>
              <a:off x="4929191" y="1983143"/>
              <a:ext cx="1074950" cy="62123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A</a:t>
              </a:r>
              <a:r>
                <a:rPr lang="en-US" altLang="zh-CN" sz="1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lgorithm</a:t>
              </a:r>
              <a:endParaRPr lang="en-US" sz="28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C7B0B24-920B-4D21-A30D-1AC5991B2A3B}"/>
              </a:ext>
            </a:extLst>
          </p:cNvPr>
          <p:cNvSpPr/>
          <p:nvPr/>
        </p:nvSpPr>
        <p:spPr>
          <a:xfrm>
            <a:off x="4421795" y="269127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γ=0.99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5A003D-D566-4AD1-AFC5-C397B8888C9B}"/>
              </a:ext>
            </a:extLst>
          </p:cNvPr>
          <p:cNvSpPr/>
          <p:nvPr/>
        </p:nvSpPr>
        <p:spPr>
          <a:xfrm>
            <a:off x="8486262" y="2653512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最终选用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PPO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550E4D-CB02-47EB-9CF3-DAE8F43F0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430" y="6186708"/>
            <a:ext cx="4066348" cy="405869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41CFAFC5-43FE-4568-8FB8-342D784B3CC9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81132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87CAB0A-D98C-4D0B-95CA-7135182B5B6A}"/>
              </a:ext>
            </a:extLst>
          </p:cNvPr>
          <p:cNvSpPr txBox="1"/>
          <p:nvPr/>
        </p:nvSpPr>
        <p:spPr>
          <a:xfrm>
            <a:off x="2282951" y="4683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性能评估</a:t>
            </a:r>
          </a:p>
        </p:txBody>
      </p:sp>
      <p:sp>
        <p:nvSpPr>
          <p:cNvPr id="61" name="圆角矩形 4">
            <a:extLst>
              <a:ext uri="{FF2B5EF4-FFF2-40B4-BE49-F238E27FC236}">
                <a16:creationId xmlns:a16="http://schemas.microsoft.com/office/drawing/2014/main" id="{D2B2FEFF-5027-4720-99A9-F27627CC878E}"/>
              </a:ext>
            </a:extLst>
          </p:cNvPr>
          <p:cNvSpPr/>
          <p:nvPr/>
        </p:nvSpPr>
        <p:spPr>
          <a:xfrm>
            <a:off x="2282951" y="1641367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4BDF6A-8D8E-47C7-83E5-86338543B507}"/>
              </a:ext>
            </a:extLst>
          </p:cNvPr>
          <p:cNvSpPr/>
          <p:nvPr/>
        </p:nvSpPr>
        <p:spPr>
          <a:xfrm>
            <a:off x="2816284" y="1641367"/>
            <a:ext cx="40350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RL 3 vs 1 with Keeper</a:t>
            </a:r>
          </a:p>
          <a:p>
            <a:pPr>
              <a:spcAft>
                <a:spcPts val="0"/>
              </a:spcAft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87A2F9-8C27-47CF-A7B9-AAA074855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35" y="3273512"/>
            <a:ext cx="5561250" cy="330554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A66CB5D-7A7A-47BD-931F-A78138A90184}"/>
              </a:ext>
            </a:extLst>
          </p:cNvPr>
          <p:cNvSpPr/>
          <p:nvPr/>
        </p:nvSpPr>
        <p:spPr>
          <a:xfrm>
            <a:off x="3048000" y="224526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五十万局的训练，已经基本稳定</a:t>
            </a:r>
            <a:endParaRPr lang="en-US" altLang="zh-CN" sz="2400" kern="1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效果不尽如人意，目前遇到困难</a:t>
            </a:r>
            <a:endParaRPr lang="en-US" altLang="zh-CN" sz="2400" kern="1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E218AD-F59B-4DEA-BF6E-D6EFBF1556A6}"/>
              </a:ext>
            </a:extLst>
          </p:cNvPr>
          <p:cNvGrpSpPr/>
          <p:nvPr/>
        </p:nvGrpSpPr>
        <p:grpSpPr>
          <a:xfrm>
            <a:off x="8731168" y="3273512"/>
            <a:ext cx="2305639" cy="3305549"/>
            <a:chOff x="8415941" y="2544044"/>
            <a:chExt cx="2529428" cy="39376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D19B23-5178-4970-ADE5-4ABFCF5A0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9" b="50000"/>
            <a:stretch/>
          </p:blipFill>
          <p:spPr>
            <a:xfrm>
              <a:off x="8415941" y="4536596"/>
              <a:ext cx="2529428" cy="194511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EF2B974-6C8A-43AA-A170-BB16B7A75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59" b="50000"/>
            <a:stretch/>
          </p:blipFill>
          <p:spPr>
            <a:xfrm>
              <a:off x="8415941" y="2544044"/>
              <a:ext cx="2529428" cy="1980411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14F50015-8640-4CCC-9AFB-78B8AE2AC332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750906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87CAB0A-D98C-4D0B-95CA-7135182B5B6A}"/>
              </a:ext>
            </a:extLst>
          </p:cNvPr>
          <p:cNvSpPr txBox="1"/>
          <p:nvPr/>
        </p:nvSpPr>
        <p:spPr>
          <a:xfrm>
            <a:off x="2282951" y="4683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性能评估</a:t>
            </a:r>
          </a:p>
        </p:txBody>
      </p:sp>
      <p:sp>
        <p:nvSpPr>
          <p:cNvPr id="61" name="圆角矩形 4">
            <a:extLst>
              <a:ext uri="{FF2B5EF4-FFF2-40B4-BE49-F238E27FC236}">
                <a16:creationId xmlns:a16="http://schemas.microsoft.com/office/drawing/2014/main" id="{D2B2FEFF-5027-4720-99A9-F27627CC878E}"/>
              </a:ext>
            </a:extLst>
          </p:cNvPr>
          <p:cNvSpPr/>
          <p:nvPr/>
        </p:nvSpPr>
        <p:spPr>
          <a:xfrm>
            <a:off x="2282951" y="1641367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4BDF6A-8D8E-47C7-83E5-86338543B507}"/>
              </a:ext>
            </a:extLst>
          </p:cNvPr>
          <p:cNvSpPr/>
          <p:nvPr/>
        </p:nvSpPr>
        <p:spPr>
          <a:xfrm>
            <a:off x="2816284" y="1641367"/>
            <a:ext cx="40350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RL 3 vs 1 with Keeper</a:t>
            </a:r>
          </a:p>
          <a:p>
            <a:pPr>
              <a:spcAft>
                <a:spcPts val="0"/>
              </a:spcAft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pic>
        <p:nvPicPr>
          <p:cNvPr id="2" name="2222">
            <a:hlinkClick r:id="" action="ppaction://media"/>
            <a:extLst>
              <a:ext uri="{FF2B5EF4-FFF2-40B4-BE49-F238E27FC236}">
                <a16:creationId xmlns:a16="http://schemas.microsoft.com/office/drawing/2014/main" id="{10B6F67D-F4A6-46A1-9887-CBDA5CD29E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344" t="20787" r="11130" b="4631"/>
          <a:stretch/>
        </p:blipFill>
        <p:spPr>
          <a:xfrm>
            <a:off x="3163756" y="2358441"/>
            <a:ext cx="6876356" cy="40312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486568-AEF4-40CD-977B-F98730573592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568992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87CAB0A-D98C-4D0B-95CA-7135182B5B6A}"/>
              </a:ext>
            </a:extLst>
          </p:cNvPr>
          <p:cNvSpPr txBox="1"/>
          <p:nvPr/>
        </p:nvSpPr>
        <p:spPr>
          <a:xfrm>
            <a:off x="2282951" y="4683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性能评估</a:t>
            </a:r>
          </a:p>
        </p:txBody>
      </p:sp>
      <p:sp>
        <p:nvSpPr>
          <p:cNvPr id="61" name="圆角矩形 4">
            <a:extLst>
              <a:ext uri="{FF2B5EF4-FFF2-40B4-BE49-F238E27FC236}">
                <a16:creationId xmlns:a16="http://schemas.microsoft.com/office/drawing/2014/main" id="{D2B2FEFF-5027-4720-99A9-F27627CC878E}"/>
              </a:ext>
            </a:extLst>
          </p:cNvPr>
          <p:cNvSpPr/>
          <p:nvPr/>
        </p:nvSpPr>
        <p:spPr>
          <a:xfrm>
            <a:off x="2282951" y="1641367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4BDF6A-8D8E-47C7-83E5-86338543B507}"/>
              </a:ext>
            </a:extLst>
          </p:cNvPr>
          <p:cNvSpPr/>
          <p:nvPr/>
        </p:nvSpPr>
        <p:spPr>
          <a:xfrm>
            <a:off x="2816284" y="1641367"/>
            <a:ext cx="40350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RL 3 vs 1 with Keeper</a:t>
            </a:r>
          </a:p>
          <a:p>
            <a:pPr>
              <a:spcAft>
                <a:spcPts val="0"/>
              </a:spcAft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pic>
        <p:nvPicPr>
          <p:cNvPr id="11" name="1111 截取视频 截取视频">
            <a:hlinkClick r:id="" action="ppaction://media"/>
            <a:extLst>
              <a:ext uri="{FF2B5EF4-FFF2-40B4-BE49-F238E27FC236}">
                <a16:creationId xmlns:a16="http://schemas.microsoft.com/office/drawing/2014/main" id="{FC47A351-7246-4BB4-B88A-B91487D1A8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345" t="24301" r="11205" b="3771"/>
          <a:stretch/>
        </p:blipFill>
        <p:spPr>
          <a:xfrm>
            <a:off x="3041903" y="2472364"/>
            <a:ext cx="7150468" cy="40473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DE62BD-2D73-48F1-B1EE-F0454A5A030F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118745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87CAB0A-D98C-4D0B-95CA-7135182B5B6A}"/>
              </a:ext>
            </a:extLst>
          </p:cNvPr>
          <p:cNvSpPr txBox="1"/>
          <p:nvPr/>
        </p:nvSpPr>
        <p:spPr>
          <a:xfrm>
            <a:off x="2282951" y="4683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性能评估</a:t>
            </a:r>
          </a:p>
        </p:txBody>
      </p:sp>
      <p:sp>
        <p:nvSpPr>
          <p:cNvPr id="61" name="圆角矩形 4">
            <a:extLst>
              <a:ext uri="{FF2B5EF4-FFF2-40B4-BE49-F238E27FC236}">
                <a16:creationId xmlns:a16="http://schemas.microsoft.com/office/drawing/2014/main" id="{D2B2FEFF-5027-4720-99A9-F27627CC878E}"/>
              </a:ext>
            </a:extLst>
          </p:cNvPr>
          <p:cNvSpPr/>
          <p:nvPr/>
        </p:nvSpPr>
        <p:spPr>
          <a:xfrm>
            <a:off x="2282951" y="1641367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4BDF6A-8D8E-47C7-83E5-86338543B507}"/>
              </a:ext>
            </a:extLst>
          </p:cNvPr>
          <p:cNvSpPr/>
          <p:nvPr/>
        </p:nvSpPr>
        <p:spPr>
          <a:xfrm>
            <a:off x="2816284" y="1641367"/>
            <a:ext cx="4782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Rule-Based 3 vs 1 with Keeper</a:t>
            </a:r>
          </a:p>
          <a:p>
            <a:pPr>
              <a:spcAft>
                <a:spcPts val="0"/>
              </a:spcAft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A66CB5D-7A7A-47BD-931F-A78138A90184}"/>
              </a:ext>
            </a:extLst>
          </p:cNvPr>
          <p:cNvSpPr/>
          <p:nvPr/>
        </p:nvSpPr>
        <p:spPr>
          <a:xfrm>
            <a:off x="3048000" y="224526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进球稳定高于</a:t>
            </a:r>
            <a:r>
              <a:rPr lang="en-US" altLang="zh-CN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85%</a:t>
            </a: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某些初始化情况下可达</a:t>
            </a:r>
            <a:r>
              <a:rPr lang="en-US" altLang="zh-CN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99%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1BD6D8-F921-4B3E-B9A6-C10EB52F69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9" y="3429000"/>
            <a:ext cx="3557503" cy="21145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B3CB3C-1017-43CC-9256-5B7086EAD5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49087" r="50753" b="913"/>
          <a:stretch/>
        </p:blipFill>
        <p:spPr>
          <a:xfrm>
            <a:off x="7487412" y="3429004"/>
            <a:ext cx="2929128" cy="214610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5B6736D-421C-4624-9A5E-9F7D37D06A26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508653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87CAB0A-D98C-4D0B-95CA-7135182B5B6A}"/>
              </a:ext>
            </a:extLst>
          </p:cNvPr>
          <p:cNvSpPr txBox="1"/>
          <p:nvPr/>
        </p:nvSpPr>
        <p:spPr>
          <a:xfrm>
            <a:off x="2282951" y="4683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性能评估</a:t>
            </a:r>
          </a:p>
        </p:txBody>
      </p:sp>
      <p:sp>
        <p:nvSpPr>
          <p:cNvPr id="61" name="圆角矩形 4">
            <a:extLst>
              <a:ext uri="{FF2B5EF4-FFF2-40B4-BE49-F238E27FC236}">
                <a16:creationId xmlns:a16="http://schemas.microsoft.com/office/drawing/2014/main" id="{D2B2FEFF-5027-4720-99A9-F27627CC878E}"/>
              </a:ext>
            </a:extLst>
          </p:cNvPr>
          <p:cNvSpPr/>
          <p:nvPr/>
        </p:nvSpPr>
        <p:spPr>
          <a:xfrm>
            <a:off x="2282951" y="1641367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4BDF6A-8D8E-47C7-83E5-86338543B507}"/>
              </a:ext>
            </a:extLst>
          </p:cNvPr>
          <p:cNvSpPr/>
          <p:nvPr/>
        </p:nvSpPr>
        <p:spPr>
          <a:xfrm>
            <a:off x="2816284" y="1641367"/>
            <a:ext cx="4782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Rule-Based 3 vs 1 with Keeper</a:t>
            </a:r>
          </a:p>
          <a:p>
            <a:pPr>
              <a:spcAft>
                <a:spcPts val="0"/>
              </a:spcAft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pic>
        <p:nvPicPr>
          <p:cNvPr id="9" name="2222 截取视频">
            <a:hlinkClick r:id="" action="ppaction://media"/>
            <a:extLst>
              <a:ext uri="{FF2B5EF4-FFF2-40B4-BE49-F238E27FC236}">
                <a16:creationId xmlns:a16="http://schemas.microsoft.com/office/drawing/2014/main" id="{90B54376-7AD9-4AC9-B68A-D23C04866D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344" t="24301" r="10943" b="3914"/>
          <a:stretch/>
        </p:blipFill>
        <p:spPr>
          <a:xfrm>
            <a:off x="3221588" y="2355321"/>
            <a:ext cx="7248292" cy="40783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AFCA0E-395C-4CC7-9EAB-FCE04CCE9E5E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398020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83929" y="167384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介绍和进度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83930" y="242684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算法理论分析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83929" y="3189356"/>
            <a:ext cx="2954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性能评估与项目展示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00249" y="3909540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83929" y="3951872"/>
            <a:ext cx="2339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组内分工和计划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00249" y="4663602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05939" y="4663602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致谢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85277" y="2049589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目录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6F697C-4958-4142-8F3A-0DAC93CCC56D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606558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87CAB0A-D98C-4D0B-95CA-7135182B5B6A}"/>
              </a:ext>
            </a:extLst>
          </p:cNvPr>
          <p:cNvSpPr txBox="1"/>
          <p:nvPr/>
        </p:nvSpPr>
        <p:spPr>
          <a:xfrm>
            <a:off x="2282951" y="4683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性能评估</a:t>
            </a:r>
          </a:p>
        </p:txBody>
      </p:sp>
      <p:sp>
        <p:nvSpPr>
          <p:cNvPr id="61" name="圆角矩形 4">
            <a:extLst>
              <a:ext uri="{FF2B5EF4-FFF2-40B4-BE49-F238E27FC236}">
                <a16:creationId xmlns:a16="http://schemas.microsoft.com/office/drawing/2014/main" id="{D2B2FEFF-5027-4720-99A9-F27627CC878E}"/>
              </a:ext>
            </a:extLst>
          </p:cNvPr>
          <p:cNvSpPr/>
          <p:nvPr/>
        </p:nvSpPr>
        <p:spPr>
          <a:xfrm>
            <a:off x="2282951" y="1641367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4BDF6A-8D8E-47C7-83E5-86338543B507}"/>
              </a:ext>
            </a:extLst>
          </p:cNvPr>
          <p:cNvSpPr/>
          <p:nvPr/>
        </p:nvSpPr>
        <p:spPr>
          <a:xfrm>
            <a:off x="3048000" y="1692609"/>
            <a:ext cx="5331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Rule-assisted RL 3 vs 1 with Keeper</a:t>
            </a:r>
          </a:p>
          <a:p>
            <a:pPr>
              <a:spcAft>
                <a:spcPts val="0"/>
              </a:spcAft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A66CB5D-7A7A-47BD-931F-A78138A90184}"/>
              </a:ext>
            </a:extLst>
          </p:cNvPr>
          <p:cNvSpPr/>
          <p:nvPr/>
        </p:nvSpPr>
        <p:spPr>
          <a:xfrm>
            <a:off x="3048000" y="2245267"/>
            <a:ext cx="85008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Rule-Based</a:t>
            </a:r>
            <a:r>
              <a:rPr lang="zh-CN" altLang="en-US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难以处理随机情况</a:t>
            </a:r>
            <a:endParaRPr lang="en-US" altLang="zh-CN" sz="2400" kern="1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RL</a:t>
            </a:r>
            <a:r>
              <a:rPr lang="zh-CN" altLang="en-US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训练速度慢，效果依赖调参</a:t>
            </a:r>
            <a:endParaRPr lang="en-US" altLang="zh-CN" sz="2400" kern="1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我们希望先用</a:t>
            </a:r>
            <a:r>
              <a:rPr lang="en-US" altLang="zh-CN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Rule-Based</a:t>
            </a:r>
            <a:r>
              <a:rPr lang="zh-CN" altLang="en-US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方法走出一个“不太差”的解，显著缩小</a:t>
            </a:r>
            <a:r>
              <a:rPr lang="en-US" altLang="zh-CN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RL</a:t>
            </a:r>
            <a:r>
              <a:rPr lang="zh-CN" altLang="en-US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训练时间</a:t>
            </a:r>
            <a:endParaRPr lang="en-US" altLang="zh-CN" sz="2400" kern="1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B4CB5E3-1574-4640-869C-D03A51D534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19" r="1147" b="581"/>
          <a:stretch/>
        </p:blipFill>
        <p:spPr>
          <a:xfrm>
            <a:off x="4607554" y="3814927"/>
            <a:ext cx="3995271" cy="29272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4073E3-427F-43A6-A7B7-0D4F1C39F609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246065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87CAB0A-D98C-4D0B-95CA-7135182B5B6A}"/>
              </a:ext>
            </a:extLst>
          </p:cNvPr>
          <p:cNvSpPr txBox="1"/>
          <p:nvPr/>
        </p:nvSpPr>
        <p:spPr>
          <a:xfrm>
            <a:off x="2282951" y="4683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性能评估</a:t>
            </a:r>
          </a:p>
        </p:txBody>
      </p:sp>
      <p:sp>
        <p:nvSpPr>
          <p:cNvPr id="61" name="圆角矩形 4">
            <a:extLst>
              <a:ext uri="{FF2B5EF4-FFF2-40B4-BE49-F238E27FC236}">
                <a16:creationId xmlns:a16="http://schemas.microsoft.com/office/drawing/2014/main" id="{D2B2FEFF-5027-4720-99A9-F27627CC878E}"/>
              </a:ext>
            </a:extLst>
          </p:cNvPr>
          <p:cNvSpPr/>
          <p:nvPr/>
        </p:nvSpPr>
        <p:spPr>
          <a:xfrm>
            <a:off x="2282951" y="1641367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4BDF6A-8D8E-47C7-83E5-86338543B507}"/>
              </a:ext>
            </a:extLst>
          </p:cNvPr>
          <p:cNvSpPr/>
          <p:nvPr/>
        </p:nvSpPr>
        <p:spPr>
          <a:xfrm>
            <a:off x="3048000" y="1692609"/>
            <a:ext cx="5331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Rule-assisted RL 3 vs 1 with Keeper</a:t>
            </a:r>
          </a:p>
          <a:p>
            <a:pPr>
              <a:spcAft>
                <a:spcPts val="0"/>
              </a:spcAft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2A2BF-1118-4347-ACBC-7CD2423F35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08" y="2262309"/>
            <a:ext cx="6586051" cy="43485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73103A4-88FD-498C-8ABC-736E67A44775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696965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C87CAB0A-D98C-4D0B-95CA-7135182B5B6A}"/>
              </a:ext>
            </a:extLst>
          </p:cNvPr>
          <p:cNvSpPr txBox="1"/>
          <p:nvPr/>
        </p:nvSpPr>
        <p:spPr>
          <a:xfrm>
            <a:off x="2282951" y="4683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性能评估</a:t>
            </a:r>
          </a:p>
        </p:txBody>
      </p:sp>
      <p:sp>
        <p:nvSpPr>
          <p:cNvPr id="61" name="圆角矩形 4">
            <a:extLst>
              <a:ext uri="{FF2B5EF4-FFF2-40B4-BE49-F238E27FC236}">
                <a16:creationId xmlns:a16="http://schemas.microsoft.com/office/drawing/2014/main" id="{D2B2FEFF-5027-4720-99A9-F27627CC878E}"/>
              </a:ext>
            </a:extLst>
          </p:cNvPr>
          <p:cNvSpPr/>
          <p:nvPr/>
        </p:nvSpPr>
        <p:spPr>
          <a:xfrm>
            <a:off x="2282951" y="1641367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4BDF6A-8D8E-47C7-83E5-86338543B507}"/>
              </a:ext>
            </a:extLst>
          </p:cNvPr>
          <p:cNvSpPr/>
          <p:nvPr/>
        </p:nvSpPr>
        <p:spPr>
          <a:xfrm>
            <a:off x="3048000" y="1692609"/>
            <a:ext cx="5331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Rule-assisted RL 3 vs 1 with Keeper</a:t>
            </a:r>
          </a:p>
          <a:p>
            <a:pPr>
              <a:spcAft>
                <a:spcPts val="0"/>
              </a:spcAft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pic>
        <p:nvPicPr>
          <p:cNvPr id="2" name="3333">
            <a:hlinkClick r:id="" action="ppaction://media"/>
            <a:extLst>
              <a:ext uri="{FF2B5EF4-FFF2-40B4-BE49-F238E27FC236}">
                <a16:creationId xmlns:a16="http://schemas.microsoft.com/office/drawing/2014/main" id="{17F7CBE3-CCA4-4458-83F2-AB73F45CC9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123" t="24301" r="11056" b="4201"/>
          <a:stretch/>
        </p:blipFill>
        <p:spPr>
          <a:xfrm>
            <a:off x="3298613" y="2523606"/>
            <a:ext cx="6823339" cy="38177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0879F8-4730-4A88-A2EA-03FE015FE86F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151451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组内分工计划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B78632-706C-4BD2-A877-EE71868EDFC4}"/>
              </a:ext>
            </a:extLst>
          </p:cNvPr>
          <p:cNvSpPr/>
          <p:nvPr/>
        </p:nvSpPr>
        <p:spPr>
          <a:xfrm>
            <a:off x="2210764" y="2078581"/>
            <a:ext cx="9354312" cy="337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/>
              <a:t>李浩雨设计逻辑架构，完成代码编写，调参和训练工作，撰写报告并开源代码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/>
              <a:t>董</a:t>
            </a:r>
            <a:r>
              <a:rPr lang="zh-CN" altLang="en-US" sz="2000"/>
              <a:t>欣然完成项目调研，代码</a:t>
            </a:r>
            <a:r>
              <a:rPr lang="zh-CN" altLang="en-US" sz="2000" dirty="0"/>
              <a:t>编写训练工作。负责算法理论分析和撰写实验报告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/>
              <a:t>我们并不希望看重组内分工，因为很多工作量难以评价。例如配环境和跑通代码其实是个相当艰巨的任务，需要循环迭代</a:t>
            </a:r>
            <a:r>
              <a:rPr lang="en-US" altLang="zh-CN" sz="2000" dirty="0"/>
              <a:t>debug</a:t>
            </a:r>
            <a:r>
              <a:rPr lang="zh-CN" altLang="en-US" sz="2000" dirty="0"/>
              <a:t>，安装许多文件依赖才能完成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3714AB3-E5FF-4781-9394-9F45A124FC02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758432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52EA934E-0D84-4F41-B44F-CFE323DA9380}"/>
              </a:ext>
            </a:extLst>
          </p:cNvPr>
          <p:cNvSpPr txBox="1"/>
          <p:nvPr/>
        </p:nvSpPr>
        <p:spPr>
          <a:xfrm>
            <a:off x="2210764" y="52017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致谢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0F644FF-3E21-43C8-82EC-071EB08B22C1}"/>
              </a:ext>
            </a:extLst>
          </p:cNvPr>
          <p:cNvSpPr/>
          <p:nvPr/>
        </p:nvSpPr>
        <p:spPr>
          <a:xfrm>
            <a:off x="2210764" y="1965960"/>
            <a:ext cx="9052560" cy="3227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/>
              <a:t>感谢助教罗昊，感谢他对我们编写的</a:t>
            </a:r>
            <a:r>
              <a:rPr lang="en-US" altLang="zh-CN" sz="2000" dirty="0"/>
              <a:t>bug</a:t>
            </a:r>
            <a:r>
              <a:rPr lang="zh-CN" altLang="en-US" sz="2000" dirty="0"/>
              <a:t>不吝耐心细致的指导。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/>
              <a:t>感谢卢宗青老师一个学期的教导。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/>
              <a:t>我们感谢</a:t>
            </a:r>
            <a:r>
              <a:rPr lang="en-US" altLang="zh-CN" sz="2000" dirty="0"/>
              <a:t>2019</a:t>
            </a:r>
            <a:r>
              <a:rPr lang="zh-CN" altLang="en-US" sz="2000" dirty="0"/>
              <a:t>级图灵班的</a:t>
            </a:r>
            <a:r>
              <a:rPr lang="en-US" altLang="zh-CN" sz="2000" dirty="0"/>
              <a:t>CV</a:t>
            </a:r>
            <a:r>
              <a:rPr lang="zh-CN" altLang="en-US" sz="2000" dirty="0"/>
              <a:t>方向的颜鸿宇同学，在他的帮助下，我们走出了无从下手的困境，知道自己需要完成哪些</a:t>
            </a:r>
            <a:r>
              <a:rPr lang="zh-CN" altLang="en-US" sz="2000"/>
              <a:t>工作。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/>
              <a:t>感谢王书睿和王珂盛同我们一起参与了有意义的讨论。</a:t>
            </a:r>
            <a:endParaRPr lang="en-US" altLang="zh-CN" sz="20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21B0B87-1D23-4F46-B1A1-C86BB5030D7E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115658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41851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TextBox 22"/>
          <p:cNvSpPr txBox="1">
            <a:spLocks noChangeArrowheads="1"/>
          </p:cNvSpPr>
          <p:nvPr/>
        </p:nvSpPr>
        <p:spPr bwMode="auto">
          <a:xfrm>
            <a:off x="4403564" y="2650748"/>
            <a:ext cx="74921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5400" spc="100" dirty="0">
                <a:solidFill>
                  <a:schemeClr val="accent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5</a:t>
            </a:r>
            <a:r>
              <a:rPr lang="zh-CN" altLang="en-US" sz="5400" spc="100" dirty="0">
                <a:solidFill>
                  <a:schemeClr val="accent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班 </a:t>
            </a:r>
            <a:r>
              <a:rPr lang="en-US" altLang="zh-CN" sz="5400" spc="100" dirty="0">
                <a:solidFill>
                  <a:schemeClr val="accent1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Project</a:t>
            </a:r>
            <a:r>
              <a:rPr lang="en-US" altLang="zh-CN" sz="5400" spc="100" dirty="0">
                <a:solidFill>
                  <a:schemeClr val="accent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5400" spc="100" dirty="0">
                <a:solidFill>
                  <a:schemeClr val="accent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中期汇报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420498" y="965191"/>
            <a:ext cx="73492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1"/>
                </a:solidFill>
                <a:latin typeface="Impact" panose="020B0806030902050204" pitchFamily="34" charset="0"/>
                <a:ea typeface="方正大标宋简体" panose="02010601030101010101" pitchFamily="2" charset="-122"/>
                <a:cs typeface="Arial" panose="020B0604020202020204" pitchFamily="34" charset="0"/>
              </a:rPr>
              <a:t>2021 </a:t>
            </a:r>
            <a:r>
              <a:rPr lang="zh-CN" altLang="en-US" sz="4000" dirty="0">
                <a:solidFill>
                  <a:schemeClr val="accent1"/>
                </a:solidFill>
                <a:latin typeface="Impact" panose="020B0806030902050204" pitchFamily="34" charset="0"/>
                <a:ea typeface="方正大标宋简体" panose="02010601030101010101" pitchFamily="2" charset="-122"/>
                <a:cs typeface="Arial" panose="020B0604020202020204" pitchFamily="34" charset="0"/>
              </a:rPr>
              <a:t>算法设计与分析</a:t>
            </a:r>
            <a:endParaRPr lang="zh-CN" altLang="en-US" sz="11500" dirty="0">
              <a:solidFill>
                <a:schemeClr val="accent1"/>
              </a:solidFill>
              <a:latin typeface="Impact" panose="020B0806030902050204" pitchFamily="34" charset="0"/>
              <a:ea typeface="方正大标宋简体" panose="02010601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605787" y="3629037"/>
            <a:ext cx="7164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354DB9-DBBA-4406-B53E-8B4EA95F5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40" y="1891455"/>
            <a:ext cx="1518585" cy="15185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ADA0BB-7BEE-4193-8A04-82B0AE5F2D4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44" y="3692519"/>
            <a:ext cx="2149450" cy="8579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4D1CA6-36AA-4112-AF63-BAA5B2EC2F67}"/>
              </a:ext>
            </a:extLst>
          </p:cNvPr>
          <p:cNvSpPr txBox="1"/>
          <p:nvPr/>
        </p:nvSpPr>
        <p:spPr>
          <a:xfrm>
            <a:off x="6888609" y="55388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  <a:endParaRPr lang="zh-CN" altLang="en-US" sz="1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15C7DE-9F10-4B8A-88DA-E7223C735F4F}"/>
              </a:ext>
            </a:extLst>
          </p:cNvPr>
          <p:cNvSpPr txBox="1"/>
          <p:nvPr/>
        </p:nvSpPr>
        <p:spPr>
          <a:xfrm>
            <a:off x="5665934" y="4512796"/>
            <a:ext cx="207844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董欣然 </a:t>
            </a:r>
            <a:r>
              <a:rPr lang="en-US" altLang="zh-CN" dirty="0">
                <a:solidFill>
                  <a:schemeClr val="bg1"/>
                </a:solidFill>
              </a:rPr>
              <a:t>1900013018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414E8E-33C5-4025-84A2-000B292C2191}"/>
              </a:ext>
            </a:extLst>
          </p:cNvPr>
          <p:cNvSpPr txBox="1"/>
          <p:nvPr/>
        </p:nvSpPr>
        <p:spPr>
          <a:xfrm>
            <a:off x="8436566" y="4512857"/>
            <a:ext cx="207844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李浩雨</a:t>
            </a:r>
            <a:r>
              <a:rPr lang="en-US" altLang="zh-CN" dirty="0">
                <a:solidFill>
                  <a:schemeClr val="bg1"/>
                </a:solidFill>
              </a:rPr>
              <a:t> 1900012730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93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" y="0"/>
            <a:ext cx="68122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F21CFB-D20C-4877-A2D6-93B86F475FD7}"/>
              </a:ext>
            </a:extLst>
          </p:cNvPr>
          <p:cNvSpPr/>
          <p:nvPr/>
        </p:nvSpPr>
        <p:spPr>
          <a:xfrm>
            <a:off x="0" y="2698813"/>
            <a:ext cx="67299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演示文稿是中文缩略版</a:t>
            </a:r>
            <a:endParaRPr lang="en-US" altLang="zh-CN" sz="4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欲查看详细内容请移步</a:t>
            </a:r>
            <a:endParaRPr lang="en-US" altLang="zh-CN" sz="4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A Sketchy Report for Experiments on Google Research Football Project</a:t>
            </a:r>
            <a:endParaRPr lang="zh-CN" altLang="en-US" sz="4400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54" name="Picture 6" descr="https://ss1.bdstatic.com/70cFuXSh_Q1YnxGkpoWK1HF6hhy/it/u=1000740981,2838397754&amp;fm=26&amp;gp=0.jpg">
            <a:extLst>
              <a:ext uri="{FF2B5EF4-FFF2-40B4-BE49-F238E27FC236}">
                <a16:creationId xmlns:a16="http://schemas.microsoft.com/office/drawing/2014/main" id="{50D99055-3FD4-4C12-9789-0B56A6C3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95" b="96008" l="4400" r="96000">
                        <a14:foregroundMark x1="44400" y1="27745" x2="47600" y2="46108"/>
                        <a14:foregroundMark x1="51800" y1="76647" x2="53400" y2="80639"/>
                        <a14:foregroundMark x1="80000" y1="35729" x2="81200" y2="61876"/>
                        <a14:foregroundMark x1="64800" y1="48902" x2="73000" y2="67265"/>
                        <a14:foregroundMark x1="78000" y1="32735" x2="78000" y2="63273"/>
                        <a14:foregroundMark x1="78000" y1="63273" x2="74400" y2="73054"/>
                        <a14:foregroundMark x1="74400" y1="73054" x2="73000" y2="68064"/>
                        <a14:foregroundMark x1="82800" y1="39521" x2="88200" y2="54491"/>
                        <a14:foregroundMark x1="88200" y1="54491" x2="78400" y2="69261"/>
                        <a14:foregroundMark x1="78400" y1="69261" x2="45400" y2="83433"/>
                        <a14:foregroundMark x1="45400" y1="83433" x2="35000" y2="75649"/>
                        <a14:foregroundMark x1="35000" y1="75649" x2="31600" y2="65469"/>
                        <a14:foregroundMark x1="31600" y1="65469" x2="32000" y2="36527"/>
                        <a14:foregroundMark x1="32000" y1="36527" x2="39200" y2="25749"/>
                        <a14:foregroundMark x1="39200" y1="25749" x2="51800" y2="22954"/>
                        <a14:foregroundMark x1="51800" y1="22954" x2="64000" y2="25749"/>
                        <a14:foregroundMark x1="64000" y1="25749" x2="73600" y2="38723"/>
                        <a14:foregroundMark x1="73600" y1="38723" x2="74000" y2="56886"/>
                        <a14:foregroundMark x1="74000" y1="56886" x2="67800" y2="66068"/>
                        <a14:foregroundMark x1="67800" y1="66068" x2="55000" y2="72854"/>
                        <a14:foregroundMark x1="55000" y1="72854" x2="49800" y2="70858"/>
                        <a14:foregroundMark x1="65000" y1="34331" x2="73800" y2="40319"/>
                        <a14:foregroundMark x1="73800" y1="40319" x2="81800" y2="51297"/>
                        <a14:foregroundMark x1="81800" y1="51297" x2="91400" y2="49102"/>
                        <a14:foregroundMark x1="91400" y1="49102" x2="96000" y2="40719"/>
                        <a14:foregroundMark x1="96000" y1="40719" x2="87000" y2="64870"/>
                        <a14:foregroundMark x1="87000" y1="64870" x2="79000" y2="75649"/>
                        <a14:foregroundMark x1="79000" y1="75649" x2="58400" y2="84032"/>
                        <a14:foregroundMark x1="58400" y1="84032" x2="45600" y2="86427"/>
                        <a14:foregroundMark x1="45600" y1="86427" x2="34400" y2="84232"/>
                        <a14:foregroundMark x1="34400" y1="84232" x2="17600" y2="56886"/>
                        <a14:foregroundMark x1="17600" y1="56886" x2="20200" y2="29541"/>
                        <a14:foregroundMark x1="20200" y1="29541" x2="26000" y2="19162"/>
                        <a14:foregroundMark x1="26000" y1="19162" x2="41000" y2="14571"/>
                        <a14:foregroundMark x1="41000" y1="14571" x2="51600" y2="14571"/>
                        <a14:foregroundMark x1="51600" y1="14571" x2="51600" y2="14571"/>
                        <a14:foregroundMark x1="59600" y1="7385" x2="50200" y2="3194"/>
                        <a14:foregroundMark x1="50200" y1="3194" x2="47400" y2="2994"/>
                        <a14:foregroundMark x1="17000" y1="35529" x2="10800" y2="44910"/>
                        <a14:foregroundMark x1="10800" y1="44910" x2="10200" y2="51098"/>
                        <a14:foregroundMark x1="10200" y1="57285" x2="4400" y2="48303"/>
                        <a14:foregroundMark x1="4400" y1="48303" x2="4600" y2="48104"/>
                        <a14:foregroundMark x1="36400" y1="83633" x2="54400" y2="96008"/>
                        <a14:foregroundMark x1="49800" y1="46906" x2="49200" y2="76048"/>
                        <a14:foregroundMark x1="49200" y1="76048" x2="51600" y2="85230"/>
                        <a14:foregroundMark x1="49600" y1="28743" x2="52600" y2="65070"/>
                        <a14:foregroundMark x1="52400" y1="19361" x2="44000" y2="21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158" y="512830"/>
            <a:ext cx="1888266" cy="18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0966930-D2A3-45C1-A702-0A3E470E3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809" y="512830"/>
            <a:ext cx="5041416" cy="61722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0D73EC1-FD9B-4DB6-9385-CD95F3EA2C2A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437519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D919ED8-B2F9-4704-B564-C515E353B284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难度选择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圆角矩形 4">
            <a:extLst>
              <a:ext uri="{FF2B5EF4-FFF2-40B4-BE49-F238E27FC236}">
                <a16:creationId xmlns:a16="http://schemas.microsoft.com/office/drawing/2014/main" id="{C19CDA87-5DF7-462C-A374-2D5EAE9D8419}"/>
              </a:ext>
            </a:extLst>
          </p:cNvPr>
          <p:cNvSpPr/>
          <p:nvPr/>
        </p:nvSpPr>
        <p:spPr>
          <a:xfrm>
            <a:off x="3362778" y="2437465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68F701-FE27-4F9B-ACF6-E0DC4E9C2999}"/>
              </a:ext>
            </a:extLst>
          </p:cNvPr>
          <p:cNvSpPr/>
          <p:nvPr/>
        </p:nvSpPr>
        <p:spPr>
          <a:xfrm>
            <a:off x="4128546" y="2463961"/>
            <a:ext cx="2159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RL empty goal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6">
            <a:extLst>
              <a:ext uri="{FF2B5EF4-FFF2-40B4-BE49-F238E27FC236}">
                <a16:creationId xmlns:a16="http://schemas.microsoft.com/office/drawing/2014/main" id="{1EA26B87-71F1-4B1B-980B-1944FD7ED4FA}"/>
              </a:ext>
            </a:extLst>
          </p:cNvPr>
          <p:cNvSpPr/>
          <p:nvPr/>
        </p:nvSpPr>
        <p:spPr>
          <a:xfrm>
            <a:off x="3362778" y="3191527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84FB2C-9D42-45F1-B66E-F99C7F21640E}"/>
              </a:ext>
            </a:extLst>
          </p:cNvPr>
          <p:cNvSpPr/>
          <p:nvPr/>
        </p:nvSpPr>
        <p:spPr>
          <a:xfrm>
            <a:off x="4057525" y="3234687"/>
            <a:ext cx="6660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Rule-based 3 vs 1 with keeper / RL penalty kick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8">
            <a:extLst>
              <a:ext uri="{FF2B5EF4-FFF2-40B4-BE49-F238E27FC236}">
                <a16:creationId xmlns:a16="http://schemas.microsoft.com/office/drawing/2014/main" id="{75E10190-E349-4165-8390-8A28415B4180}"/>
              </a:ext>
            </a:extLst>
          </p:cNvPr>
          <p:cNvSpPr/>
          <p:nvPr/>
        </p:nvSpPr>
        <p:spPr>
          <a:xfrm>
            <a:off x="3362778" y="3945590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ACE109C-E036-4AF9-9B0E-05B8E0798F1A}"/>
              </a:ext>
            </a:extLst>
          </p:cNvPr>
          <p:cNvSpPr/>
          <p:nvPr/>
        </p:nvSpPr>
        <p:spPr>
          <a:xfrm>
            <a:off x="4128546" y="3979467"/>
            <a:ext cx="3133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</a:rPr>
              <a:t>RL 3 vs 1 with keeper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gimg2.baidu.com/image_search/src=http%3A%2F%2Fpic.51yuansu.com%2Fpic3%2Fcover%2F03%2F88%2F37%2F5c1acfc8222ae_610.jpg&amp;refer=http%3A%2F%2Fpic.51yuansu.com&amp;app=2002&amp;size=f9999,10000&amp;q=a80&amp;n=0&amp;g=0n&amp;fmt=jpeg?sec=1625879669&amp;t=fb08382f1c182b6d0f95ed2a5b41e305">
            <a:extLst>
              <a:ext uri="{FF2B5EF4-FFF2-40B4-BE49-F238E27FC236}">
                <a16:creationId xmlns:a16="http://schemas.microsoft.com/office/drawing/2014/main" id="{8EA9868C-8061-4AAB-94A7-66DCB3B06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16" y="3580856"/>
            <a:ext cx="1258888" cy="12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gimg2.baidu.com/image_search/src=http%3A%2F%2Fpic.51yuansu.com%2Fpic3%2Fcover%2F03%2F88%2F37%2F5c1acfc8222ae_610.jpg&amp;refer=http%3A%2F%2Fpic.51yuansu.com&amp;app=2002&amp;size=f9999,10000&amp;q=a80&amp;n=0&amp;g=0n&amp;fmt=jpeg?sec=1625879669&amp;t=fb08382f1c182b6d0f95ed2a5b41e305">
            <a:extLst>
              <a:ext uri="{FF2B5EF4-FFF2-40B4-BE49-F238E27FC236}">
                <a16:creationId xmlns:a16="http://schemas.microsoft.com/office/drawing/2014/main" id="{B3587654-5A76-4E0C-82D9-7CB11D563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16" y="2925626"/>
            <a:ext cx="1258888" cy="12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9797F49-6EEC-4E21-9295-101A09DA13B2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964966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D919ED8-B2F9-4704-B564-C515E353B284}"/>
              </a:ext>
            </a:extLst>
          </p:cNvPr>
          <p:cNvSpPr txBox="1"/>
          <p:nvPr/>
        </p:nvSpPr>
        <p:spPr>
          <a:xfrm>
            <a:off x="2210764" y="5201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完成项目的逻辑</a:t>
            </a:r>
          </a:p>
        </p:txBody>
      </p:sp>
      <p:sp>
        <p:nvSpPr>
          <p:cNvPr id="10" name="MH_Other_1">
            <a:extLst>
              <a:ext uri="{FF2B5EF4-FFF2-40B4-BE49-F238E27FC236}">
                <a16:creationId xmlns:a16="http://schemas.microsoft.com/office/drawing/2014/main" id="{E954B8DF-D08D-479C-98E5-C1FD68DD9A3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74598" y="5659749"/>
            <a:ext cx="1155067" cy="6605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1202">
              <a:solidFill>
                <a:srgbClr val="FFFFFF"/>
              </a:solidFill>
            </a:endParaRPr>
          </a:p>
        </p:txBody>
      </p:sp>
      <p:sp>
        <p:nvSpPr>
          <p:cNvPr id="11" name="MH_Other_2">
            <a:extLst>
              <a:ext uri="{FF2B5EF4-FFF2-40B4-BE49-F238E27FC236}">
                <a16:creationId xmlns:a16="http://schemas.microsoft.com/office/drawing/2014/main" id="{DA54332F-F532-4867-BF8E-F0601176726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81092" y="5436370"/>
            <a:ext cx="1109247" cy="1109248"/>
          </a:xfrm>
          <a:prstGeom prst="ellipse">
            <a:avLst/>
          </a:prstGeom>
          <a:solidFill>
            <a:schemeClr val="accent1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780" dirty="0">
                <a:solidFill>
                  <a:schemeClr val="bg1"/>
                </a:solidFill>
              </a:rPr>
              <a:t>难度</a:t>
            </a:r>
            <a:r>
              <a:rPr lang="en-US" altLang="zh-CN" sz="1780" dirty="0">
                <a:solidFill>
                  <a:schemeClr val="bg1"/>
                </a:solidFill>
              </a:rPr>
              <a:t>1</a:t>
            </a:r>
          </a:p>
          <a:p>
            <a:pPr algn="ctr">
              <a:defRPr/>
            </a:pPr>
            <a:r>
              <a:rPr lang="zh-CN" altLang="en-US" sz="1780" dirty="0">
                <a:solidFill>
                  <a:schemeClr val="bg1"/>
                </a:solidFill>
              </a:rPr>
              <a:t>验证</a:t>
            </a:r>
          </a:p>
        </p:txBody>
      </p:sp>
      <p:sp>
        <p:nvSpPr>
          <p:cNvPr id="12" name="MH_Other_3">
            <a:extLst>
              <a:ext uri="{FF2B5EF4-FFF2-40B4-BE49-F238E27FC236}">
                <a16:creationId xmlns:a16="http://schemas.microsoft.com/office/drawing/2014/main" id="{8D22CB44-B4F9-488B-92B5-8B551AE03D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34884" y="5659749"/>
            <a:ext cx="1155067" cy="6605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1202">
              <a:solidFill>
                <a:srgbClr val="FFFFFF"/>
              </a:solidFill>
            </a:endParaRPr>
          </a:p>
        </p:txBody>
      </p:sp>
      <p:sp>
        <p:nvSpPr>
          <p:cNvPr id="13" name="MH_Other_4">
            <a:extLst>
              <a:ext uri="{FF2B5EF4-FFF2-40B4-BE49-F238E27FC236}">
                <a16:creationId xmlns:a16="http://schemas.microsoft.com/office/drawing/2014/main" id="{71D12168-C22D-49BE-ACF1-91A03E6C571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541376" y="5436370"/>
            <a:ext cx="1109247" cy="1109248"/>
          </a:xfrm>
          <a:prstGeom prst="ellipse">
            <a:avLst/>
          </a:prstGeom>
          <a:solidFill>
            <a:schemeClr val="accent1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780" dirty="0">
                <a:solidFill>
                  <a:schemeClr val="bg1"/>
                </a:solidFill>
              </a:rPr>
              <a:t>难度</a:t>
            </a:r>
            <a:r>
              <a:rPr lang="en-US" altLang="zh-CN" sz="1780" dirty="0">
                <a:solidFill>
                  <a:schemeClr val="bg1"/>
                </a:solidFill>
              </a:rPr>
              <a:t>3</a:t>
            </a:r>
          </a:p>
          <a:p>
            <a:pPr algn="ctr">
              <a:defRPr/>
            </a:pPr>
            <a:r>
              <a:rPr lang="zh-CN" altLang="en-US" sz="1780" dirty="0">
                <a:solidFill>
                  <a:schemeClr val="bg1"/>
                </a:solidFill>
              </a:rPr>
              <a:t>实现</a:t>
            </a:r>
          </a:p>
        </p:txBody>
      </p:sp>
      <p:sp>
        <p:nvSpPr>
          <p:cNvPr id="14" name="MH_Other_5">
            <a:extLst>
              <a:ext uri="{FF2B5EF4-FFF2-40B4-BE49-F238E27FC236}">
                <a16:creationId xmlns:a16="http://schemas.microsoft.com/office/drawing/2014/main" id="{77375EF3-7B43-4FBF-B781-B86ED04F01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197076" y="5659749"/>
            <a:ext cx="1155069" cy="6605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1202">
              <a:solidFill>
                <a:srgbClr val="FFFFFF"/>
              </a:solidFill>
            </a:endParaRPr>
          </a:p>
        </p:txBody>
      </p:sp>
      <p:sp>
        <p:nvSpPr>
          <p:cNvPr id="15" name="MH_Other_6">
            <a:extLst>
              <a:ext uri="{FF2B5EF4-FFF2-40B4-BE49-F238E27FC236}">
                <a16:creationId xmlns:a16="http://schemas.microsoft.com/office/drawing/2014/main" id="{8048DBA4-B74F-4595-A98B-0B304C7176A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303568" y="5436370"/>
            <a:ext cx="1109248" cy="1109248"/>
          </a:xfrm>
          <a:prstGeom prst="ellipse">
            <a:avLst/>
          </a:prstGeom>
          <a:solidFill>
            <a:schemeClr val="accent1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780" dirty="0">
                <a:solidFill>
                  <a:schemeClr val="bg1"/>
                </a:solidFill>
              </a:rPr>
              <a:t>难度</a:t>
            </a:r>
            <a:r>
              <a:rPr lang="en-US" altLang="zh-CN" sz="1780" dirty="0">
                <a:solidFill>
                  <a:schemeClr val="bg1"/>
                </a:solidFill>
              </a:rPr>
              <a:t>2</a:t>
            </a:r>
          </a:p>
          <a:p>
            <a:pPr algn="ctr">
              <a:defRPr/>
            </a:pPr>
            <a:r>
              <a:rPr lang="zh-CN" altLang="en-US" sz="1780" dirty="0">
                <a:solidFill>
                  <a:schemeClr val="bg1"/>
                </a:solidFill>
              </a:rPr>
              <a:t>对比</a:t>
            </a:r>
          </a:p>
        </p:txBody>
      </p:sp>
      <p:sp>
        <p:nvSpPr>
          <p:cNvPr id="17" name="MH_Other_8">
            <a:extLst>
              <a:ext uri="{FF2B5EF4-FFF2-40B4-BE49-F238E27FC236}">
                <a16:creationId xmlns:a16="http://schemas.microsoft.com/office/drawing/2014/main" id="{28A60C94-D9A0-4B4A-BC92-F0C0C4AF750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63852" y="5436370"/>
            <a:ext cx="1109248" cy="1109248"/>
          </a:xfrm>
          <a:prstGeom prst="ellipse">
            <a:avLst/>
          </a:prstGeom>
          <a:solidFill>
            <a:schemeClr val="accent1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780" dirty="0">
                <a:solidFill>
                  <a:schemeClr val="bg1"/>
                </a:solidFill>
              </a:rPr>
              <a:t>综合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DB94BB-7B5A-4272-B77B-E982B0391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45" y="1564529"/>
            <a:ext cx="9446776" cy="36018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17A80F3-5C2C-4991-9545-560EC008E5DA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210703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3FA482B-036D-447D-A7A3-72B0B5324F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93354" y="3621024"/>
            <a:ext cx="10498646" cy="323697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D919ED8-B2F9-4704-B564-C515E353B284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代码开源</a:t>
            </a:r>
          </a:p>
        </p:txBody>
      </p:sp>
      <p:sp>
        <p:nvSpPr>
          <p:cNvPr id="16" name="圆角矩形 4">
            <a:extLst>
              <a:ext uri="{FF2B5EF4-FFF2-40B4-BE49-F238E27FC236}">
                <a16:creationId xmlns:a16="http://schemas.microsoft.com/office/drawing/2014/main" id="{EBC88CBA-15B9-4410-8758-056AA47DC32E}"/>
              </a:ext>
            </a:extLst>
          </p:cNvPr>
          <p:cNvSpPr/>
          <p:nvPr/>
        </p:nvSpPr>
        <p:spPr>
          <a:xfrm>
            <a:off x="3362778" y="2437465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FDBB2C2-2B55-4BC2-8137-0F95EA5124AB}"/>
              </a:ext>
            </a:extLst>
          </p:cNvPr>
          <p:cNvSpPr/>
          <p:nvPr/>
        </p:nvSpPr>
        <p:spPr>
          <a:xfrm>
            <a:off x="4128546" y="2463961"/>
            <a:ext cx="3570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已经建立仓库并上传代码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6">
            <a:extLst>
              <a:ext uri="{FF2B5EF4-FFF2-40B4-BE49-F238E27FC236}">
                <a16:creationId xmlns:a16="http://schemas.microsoft.com/office/drawing/2014/main" id="{AD545C15-7BE0-409F-8AC9-2AE27954FA67}"/>
              </a:ext>
            </a:extLst>
          </p:cNvPr>
          <p:cNvSpPr/>
          <p:nvPr/>
        </p:nvSpPr>
        <p:spPr>
          <a:xfrm>
            <a:off x="3362778" y="3191527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24FD02D-7CFC-4162-8191-ACAAB7B813D8}"/>
              </a:ext>
            </a:extLst>
          </p:cNvPr>
          <p:cNvSpPr/>
          <p:nvPr/>
        </p:nvSpPr>
        <p:spPr>
          <a:xfrm>
            <a:off x="4137051" y="3230253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400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具体使用方法已在报告中写明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8">
            <a:extLst>
              <a:ext uri="{FF2B5EF4-FFF2-40B4-BE49-F238E27FC236}">
                <a16:creationId xmlns:a16="http://schemas.microsoft.com/office/drawing/2014/main" id="{8F05EA0B-CF08-4969-AFFE-3527F529FE0E}"/>
              </a:ext>
            </a:extLst>
          </p:cNvPr>
          <p:cNvSpPr/>
          <p:nvPr/>
        </p:nvSpPr>
        <p:spPr>
          <a:xfrm>
            <a:off x="3362778" y="3945590"/>
            <a:ext cx="506412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9C7FD7F-ABF1-40DC-A17D-751391E0032F}"/>
              </a:ext>
            </a:extLst>
          </p:cNvPr>
          <p:cNvSpPr/>
          <p:nvPr/>
        </p:nvSpPr>
        <p:spPr>
          <a:xfrm>
            <a:off x="4137051" y="3945590"/>
            <a:ext cx="7193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网址：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https://github.com/382308889/GFProject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2D76232-64CA-4078-831F-613BB0DA5EBF}"/>
              </a:ext>
            </a:extLst>
          </p:cNvPr>
          <p:cNvSpPr txBox="1"/>
          <p:nvPr/>
        </p:nvSpPr>
        <p:spPr>
          <a:xfrm>
            <a:off x="9817224" y="218352"/>
            <a:ext cx="20784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645427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2EDFE-4C24-4700-99E6-BEA3614D4FA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C9B5197-B464-429F-BC50-E09FD5A790ED}"/>
              </a:ext>
            </a:extLst>
          </p:cNvPr>
          <p:cNvGrpSpPr/>
          <p:nvPr/>
        </p:nvGrpSpPr>
        <p:grpSpPr>
          <a:xfrm>
            <a:off x="2211187" y="1781473"/>
            <a:ext cx="8738863" cy="4432896"/>
            <a:chOff x="1238250" y="1338591"/>
            <a:chExt cx="9791700" cy="4966961"/>
          </a:xfrm>
        </p:grpSpPr>
        <p:pic>
          <p:nvPicPr>
            <p:cNvPr id="4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F5998716-D3E9-417E-9D12-BEE41FE08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161" y="1370470"/>
              <a:ext cx="946155" cy="1171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4BB4C85-0DAE-4C7D-BF4E-2E40A7FA15FA}"/>
                </a:ext>
              </a:extLst>
            </p:cNvPr>
            <p:cNvSpPr/>
            <p:nvPr/>
          </p:nvSpPr>
          <p:spPr>
            <a:xfrm>
              <a:off x="5938085" y="2330430"/>
              <a:ext cx="1123926" cy="735745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err="1"/>
                <a:t>Env</a:t>
              </a:r>
              <a:endParaRPr lang="zh-TW" altLang="en-US" sz="28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9A8F46-ADCC-4317-9DE1-4569249A7697}"/>
                </a:ext>
              </a:extLst>
            </p:cNvPr>
            <p:cNvSpPr/>
            <p:nvPr/>
          </p:nvSpPr>
          <p:spPr>
            <a:xfrm>
              <a:off x="3578380" y="2330430"/>
              <a:ext cx="1218752" cy="735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Actor</a:t>
              </a:r>
              <a:endParaRPr lang="zh-TW" altLang="en-US" sz="2800" dirty="0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5F08C96-9C85-4641-8098-65703DF4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960" y="3431641"/>
              <a:ext cx="993414" cy="1009744"/>
            </a:xfrm>
            <a:prstGeom prst="rect">
              <a:avLst/>
            </a:prstGeom>
          </p:spPr>
        </p:pic>
        <p:pic>
          <p:nvPicPr>
            <p:cNvPr id="8" name="Picture 2" descr="「atari」的圖片搜尋結果">
              <a:extLst>
                <a:ext uri="{FF2B5EF4-FFF2-40B4-BE49-F238E27FC236}">
                  <a16:creationId xmlns:a16="http://schemas.microsoft.com/office/drawing/2014/main" id="{95B09806-F630-437A-AD96-D8E307F5F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3393" y="3689982"/>
              <a:ext cx="1433310" cy="65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9EBDB65-04A4-4D78-8F5A-ACF8E2CA8ED0}"/>
                </a:ext>
              </a:extLst>
            </p:cNvPr>
            <p:cNvSpPr/>
            <p:nvPr/>
          </p:nvSpPr>
          <p:spPr>
            <a:xfrm>
              <a:off x="8456821" y="2316182"/>
              <a:ext cx="2419563" cy="78058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Reward</a:t>
              </a:r>
            </a:p>
            <a:p>
              <a:pPr algn="ctr"/>
              <a:r>
                <a:rPr lang="en-US" altLang="zh-TW" sz="2800" dirty="0"/>
                <a:t>Function</a:t>
              </a:r>
              <a:endParaRPr lang="zh-TW" altLang="en-US" sz="28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DBBC01C-A104-4127-A3D5-F5F8AC946E7C}"/>
                </a:ext>
              </a:extLst>
            </p:cNvPr>
            <p:cNvSpPr txBox="1"/>
            <p:nvPr/>
          </p:nvSpPr>
          <p:spPr>
            <a:xfrm>
              <a:off x="1535942" y="3498834"/>
              <a:ext cx="1569510" cy="1069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Video</a:t>
              </a:r>
            </a:p>
            <a:p>
              <a:pPr algn="ctr"/>
              <a:r>
                <a:rPr lang="en-US" altLang="zh-TW" sz="2800" dirty="0"/>
                <a:t>Game</a:t>
              </a:r>
              <a:endParaRPr lang="zh-TW" altLang="en-US" sz="28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2028CC9-3CCA-49C5-ADA0-CA0741F538DE}"/>
                </a:ext>
              </a:extLst>
            </p:cNvPr>
            <p:cNvSpPr txBox="1"/>
            <p:nvPr/>
          </p:nvSpPr>
          <p:spPr>
            <a:xfrm>
              <a:off x="1687224" y="5132334"/>
              <a:ext cx="1213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Go</a:t>
              </a:r>
              <a:endParaRPr lang="zh-TW" altLang="en-US" sz="2800" dirty="0"/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67C1DFF-5AFF-4B32-A7DC-4D92DA8B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960" y="4879810"/>
              <a:ext cx="1041592" cy="1231496"/>
            </a:xfrm>
            <a:prstGeom prst="rect">
              <a:avLst/>
            </a:prstGeom>
          </p:spPr>
        </p:pic>
        <p:pic>
          <p:nvPicPr>
            <p:cNvPr id="1028" name="Picture 4" descr="「李世石 alphago」的圖片搜尋結果">
              <a:extLst>
                <a:ext uri="{FF2B5EF4-FFF2-40B4-BE49-F238E27FC236}">
                  <a16:creationId xmlns:a16="http://schemas.microsoft.com/office/drawing/2014/main" id="{A83C0C71-95F1-47EA-BCF2-02E2083D4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48" y="4879810"/>
              <a:ext cx="1795524" cy="1203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DFE090B-AA65-4461-AD1F-612FD47B2B09}"/>
                </a:ext>
              </a:extLst>
            </p:cNvPr>
            <p:cNvSpPr txBox="1"/>
            <p:nvPr/>
          </p:nvSpPr>
          <p:spPr>
            <a:xfrm>
              <a:off x="7917426" y="3331700"/>
              <a:ext cx="279433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Get 20 scores when killing a monster</a:t>
              </a:r>
              <a:endParaRPr lang="zh-TW" altLang="en-US" sz="24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4D915F9-011E-44B3-97A6-E6335C0D4A05}"/>
                </a:ext>
              </a:extLst>
            </p:cNvPr>
            <p:cNvSpPr txBox="1"/>
            <p:nvPr/>
          </p:nvSpPr>
          <p:spPr>
            <a:xfrm>
              <a:off x="8213093" y="5196563"/>
              <a:ext cx="2740657" cy="517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The rule of GO</a:t>
              </a:r>
              <a:endParaRPr lang="zh-TW" altLang="en-US" sz="24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CA28F36-34C3-404A-B200-11472AF818E7}"/>
                </a:ext>
              </a:extLst>
            </p:cNvPr>
            <p:cNvSpPr txBox="1"/>
            <p:nvPr/>
          </p:nvSpPr>
          <p:spPr>
            <a:xfrm>
              <a:off x="6061929" y="1338591"/>
              <a:ext cx="4098261" cy="586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You cannot control</a:t>
              </a:r>
              <a:endParaRPr lang="zh-TW" altLang="en-US" sz="2800" dirty="0"/>
            </a:p>
          </p:txBody>
        </p:sp>
        <p:sp>
          <p:nvSpPr>
            <p:cNvPr id="15" name="右大括弧 14">
              <a:extLst>
                <a:ext uri="{FF2B5EF4-FFF2-40B4-BE49-F238E27FC236}">
                  <a16:creationId xmlns:a16="http://schemas.microsoft.com/office/drawing/2014/main" id="{4566757B-7A8C-4C0E-A6C7-A2E142C75CD8}"/>
                </a:ext>
              </a:extLst>
            </p:cNvPr>
            <p:cNvSpPr/>
            <p:nvPr/>
          </p:nvSpPr>
          <p:spPr>
            <a:xfrm rot="16200000">
              <a:off x="7750533" y="127498"/>
              <a:ext cx="333786" cy="4017342"/>
            </a:xfrm>
            <a:prstGeom prst="rightBrace">
              <a:avLst>
                <a:gd name="adj1" fmla="val 61458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AF3C3B0-491D-4A3A-9C8B-8606D5634430}"/>
                </a:ext>
              </a:extLst>
            </p:cNvPr>
            <p:cNvCxnSpPr/>
            <p:nvPr/>
          </p:nvCxnSpPr>
          <p:spPr>
            <a:xfrm>
              <a:off x="1314450" y="3276600"/>
              <a:ext cx="97155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61E0315A-FFAB-413F-9CDB-43F8C12E2148}"/>
                </a:ext>
              </a:extLst>
            </p:cNvPr>
            <p:cNvCxnSpPr/>
            <p:nvPr/>
          </p:nvCxnSpPr>
          <p:spPr>
            <a:xfrm>
              <a:off x="1238250" y="4629150"/>
              <a:ext cx="97155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245A138C-7F70-4993-8031-B382B481770A}"/>
                </a:ext>
              </a:extLst>
            </p:cNvPr>
            <p:cNvCxnSpPr/>
            <p:nvPr/>
          </p:nvCxnSpPr>
          <p:spPr>
            <a:xfrm>
              <a:off x="1314450" y="6305550"/>
              <a:ext cx="97155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012BED4C-454A-4175-BD05-9E1DC4801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3657" y="2285589"/>
              <a:ext cx="0" cy="40199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9E445D4F-0F5D-4CEE-B31E-7285F226E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372" y="2285588"/>
              <a:ext cx="0" cy="39459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7D54AB2E-88EC-4718-90D4-E509DED2A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6763" y="2285588"/>
              <a:ext cx="0" cy="399567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66739A36-AFFB-4A8A-9964-149D12E7ED87}"/>
              </a:ext>
            </a:extLst>
          </p:cNvPr>
          <p:cNvSpPr/>
          <p:nvPr/>
        </p:nvSpPr>
        <p:spPr>
          <a:xfrm>
            <a:off x="1841646" y="524189"/>
            <a:ext cx="4071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Basic Components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08342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F90D0F-DC99-4E0C-9D95-E12016144FF5}"/>
                  </a:ext>
                </a:extLst>
              </p:cNvPr>
              <p:cNvSpPr/>
              <p:nvPr/>
            </p:nvSpPr>
            <p:spPr>
              <a:xfrm>
                <a:off x="2147485" y="1584401"/>
                <a:ext cx="4464043" cy="506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F90D0F-DC99-4E0C-9D95-E12016144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485" y="1584401"/>
                <a:ext cx="4464043" cy="506998"/>
              </a:xfrm>
              <a:prstGeom prst="rect">
                <a:avLst/>
              </a:prstGeom>
              <a:blipFill>
                <a:blip r:embed="rId2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7F2328-95B0-4AAB-A0C7-7A683B716015}"/>
              </a:ext>
            </a:extLst>
          </p:cNvPr>
          <p:cNvCxnSpPr/>
          <p:nvPr/>
        </p:nvCxnSpPr>
        <p:spPr>
          <a:xfrm>
            <a:off x="3413622" y="2044265"/>
            <a:ext cx="82955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A56606-640C-4785-8FA5-0A6239BDB7D1}"/>
                  </a:ext>
                </a:extLst>
              </p:cNvPr>
              <p:cNvSpPr txBox="1"/>
              <p:nvPr/>
            </p:nvSpPr>
            <p:spPr>
              <a:xfrm>
                <a:off x="3025809" y="2078968"/>
                <a:ext cx="69569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collect data. When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updated, we have to sample training data again.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A56606-640C-4785-8FA5-0A6239BD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09" y="2078968"/>
                <a:ext cx="6956980" cy="830997"/>
              </a:xfrm>
              <a:prstGeom prst="rect">
                <a:avLst/>
              </a:prstGeom>
              <a:blipFill>
                <a:blip r:embed="rId3"/>
                <a:stretch>
                  <a:fillRect l="-1138" t="-514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B7A43DC-140A-44E4-BDD9-047C78787317}"/>
                  </a:ext>
                </a:extLst>
              </p:cNvPr>
              <p:cNvSpPr txBox="1"/>
              <p:nvPr/>
            </p:nvSpPr>
            <p:spPr>
              <a:xfrm>
                <a:off x="3025809" y="2813955"/>
                <a:ext cx="6956980" cy="83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Goal: Using the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/>
                  <a:t> to 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 is fixed, so we can re-use the sample data.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B7A43DC-140A-44E4-BDD9-047C7878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09" y="2813955"/>
                <a:ext cx="6956980" cy="835485"/>
              </a:xfrm>
              <a:prstGeom prst="rect">
                <a:avLst/>
              </a:prstGeom>
              <a:blipFill>
                <a:blip r:embed="rId4"/>
                <a:stretch>
                  <a:fillRect l="-1138" t="-5839" r="-876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D36A28B-8945-488E-89F7-2908558125D0}"/>
                  </a:ext>
                </a:extLst>
              </p:cNvPr>
              <p:cNvSpPr/>
              <p:nvPr/>
            </p:nvSpPr>
            <p:spPr>
              <a:xfrm>
                <a:off x="2147484" y="3575189"/>
                <a:ext cx="5498172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D36A28B-8945-488E-89F7-290855812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484" y="3575189"/>
                <a:ext cx="5498172" cy="914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D1A9581-8644-4830-962C-00AE5D3A7572}"/>
              </a:ext>
            </a:extLst>
          </p:cNvPr>
          <p:cNvCxnSpPr>
            <a:cxnSpLocks/>
          </p:cNvCxnSpPr>
          <p:nvPr/>
        </p:nvCxnSpPr>
        <p:spPr>
          <a:xfrm>
            <a:off x="3413622" y="4294369"/>
            <a:ext cx="82955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C3AE9DB-B2B6-4DD1-BCF1-BC3E5FF06F3F}"/>
              </a:ext>
            </a:extLst>
          </p:cNvPr>
          <p:cNvCxnSpPr>
            <a:cxnSpLocks/>
          </p:cNvCxnSpPr>
          <p:nvPr/>
        </p:nvCxnSpPr>
        <p:spPr>
          <a:xfrm>
            <a:off x="4548155" y="4489413"/>
            <a:ext cx="82955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9048FA7-3517-4425-B804-B9222B74F07F}"/>
              </a:ext>
            </a:extLst>
          </p:cNvPr>
          <p:cNvCxnSpPr/>
          <p:nvPr/>
        </p:nvCxnSpPr>
        <p:spPr>
          <a:xfrm>
            <a:off x="2147484" y="5561971"/>
            <a:ext cx="97284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3099D5-1407-4E70-825F-1CECD0CF4811}"/>
              </a:ext>
            </a:extLst>
          </p:cNvPr>
          <p:cNvSpPr txBox="1"/>
          <p:nvPr/>
        </p:nvSpPr>
        <p:spPr>
          <a:xfrm>
            <a:off x="2386526" y="5727862"/>
            <a:ext cx="2328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Importance Sampling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C9183E0-1878-45C9-AF88-DE1F82DA2422}"/>
                  </a:ext>
                </a:extLst>
              </p:cNvPr>
              <p:cNvSpPr txBox="1"/>
              <p:nvPr/>
            </p:nvSpPr>
            <p:spPr>
              <a:xfrm>
                <a:off x="4962934" y="6030057"/>
                <a:ext cx="1538755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C9183E0-1878-45C9-AF88-DE1F82DA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34" y="6030057"/>
                <a:ext cx="1538755" cy="397866"/>
              </a:xfrm>
              <a:prstGeom prst="rect">
                <a:avLst/>
              </a:prstGeom>
              <a:blipFill>
                <a:blip r:embed="rId6"/>
                <a:stretch>
                  <a:fillRect l="-3557" r="-6324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DFECC24-4730-422A-8D92-CA66F993F7E0}"/>
                  </a:ext>
                </a:extLst>
              </p:cNvPr>
              <p:cNvSpPr txBox="1"/>
              <p:nvPr/>
            </p:nvSpPr>
            <p:spPr>
              <a:xfrm>
                <a:off x="6611527" y="5815417"/>
                <a:ext cx="2489912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DFECC24-4730-422A-8D92-CA66F993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27" y="5815417"/>
                <a:ext cx="2489912" cy="778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F388670-8587-412F-A84A-65DA2C7D2281}"/>
                  </a:ext>
                </a:extLst>
              </p:cNvPr>
              <p:cNvSpPr txBox="1"/>
              <p:nvPr/>
            </p:nvSpPr>
            <p:spPr>
              <a:xfrm>
                <a:off x="3025809" y="4512975"/>
                <a:ext cx="6956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Sample the data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F388670-8587-412F-A84A-65DA2C7D2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09" y="4512975"/>
                <a:ext cx="6956980" cy="461665"/>
              </a:xfrm>
              <a:prstGeom prst="rect">
                <a:avLst/>
              </a:prstGeom>
              <a:blipFill>
                <a:blip r:embed="rId8"/>
                <a:stretch>
                  <a:fillRect l="-1138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D0F7368-BB4C-4153-8DC6-F6140602A4F3}"/>
                  </a:ext>
                </a:extLst>
              </p:cNvPr>
              <p:cNvSpPr txBox="1"/>
              <p:nvPr/>
            </p:nvSpPr>
            <p:spPr>
              <a:xfrm>
                <a:off x="3025809" y="4902396"/>
                <a:ext cx="6956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 the data to 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many times.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D0F7368-BB4C-4153-8DC6-F6140602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09" y="4902396"/>
                <a:ext cx="6956980" cy="461665"/>
              </a:xfrm>
              <a:prstGeom prst="rect">
                <a:avLst/>
              </a:prstGeom>
              <a:blipFill>
                <a:blip r:embed="rId9"/>
                <a:stretch>
                  <a:fillRect l="-1138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A502A3BC-BD3F-40D1-975A-7BBE594AB2AC}"/>
              </a:ext>
            </a:extLst>
          </p:cNvPr>
          <p:cNvSpPr/>
          <p:nvPr/>
        </p:nvSpPr>
        <p:spPr>
          <a:xfrm>
            <a:off x="1841646" y="524189"/>
            <a:ext cx="32421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/>
              <a:t>Policy Gradient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48140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95DA860-5167-4317-9541-7DB4DAD6A7DA}"/>
                  </a:ext>
                </a:extLst>
              </p:cNvPr>
              <p:cNvSpPr txBox="1"/>
              <p:nvPr/>
            </p:nvSpPr>
            <p:spPr>
              <a:xfrm>
                <a:off x="2681454" y="2219098"/>
                <a:ext cx="5887496" cy="524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95DA860-5167-4317-9541-7DB4DAD6A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454" y="2219098"/>
                <a:ext cx="5887496" cy="524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4CC09-A339-4113-B4A0-365F52668CDE}"/>
                  </a:ext>
                </a:extLst>
              </p:cNvPr>
              <p:cNvSpPr txBox="1"/>
              <p:nvPr/>
            </p:nvSpPr>
            <p:spPr>
              <a:xfrm>
                <a:off x="2681454" y="3318934"/>
                <a:ext cx="5887496" cy="87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4CC09-A339-4113-B4A0-365F52668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454" y="3318934"/>
                <a:ext cx="5887496" cy="873252"/>
              </a:xfrm>
              <a:prstGeom prst="rect">
                <a:avLst/>
              </a:prstGeom>
              <a:blipFill>
                <a:blip r:embed="rId3"/>
                <a:stretch>
                  <a:fillRect r="-11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E57CDBDF-1718-4E9D-A90D-9AF5E3E13387}"/>
              </a:ext>
            </a:extLst>
          </p:cNvPr>
          <p:cNvGrpSpPr/>
          <p:nvPr/>
        </p:nvGrpSpPr>
        <p:grpSpPr>
          <a:xfrm>
            <a:off x="7157147" y="1460861"/>
            <a:ext cx="3189669" cy="493524"/>
            <a:chOff x="5577217" y="3866385"/>
            <a:chExt cx="3189669" cy="4935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3242DC-1829-4554-929E-2092C13C0455}"/>
                </a:ext>
              </a:extLst>
            </p:cNvPr>
            <p:cNvSpPr/>
            <p:nvPr/>
          </p:nvSpPr>
          <p:spPr>
            <a:xfrm>
              <a:off x="5614078" y="3866385"/>
              <a:ext cx="3152807" cy="4935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05CC252-705F-45C2-852F-C53DB2A6F549}"/>
                </a:ext>
              </a:extLst>
            </p:cNvPr>
            <p:cNvGrpSpPr/>
            <p:nvPr/>
          </p:nvGrpSpPr>
          <p:grpSpPr>
            <a:xfrm>
              <a:off x="5577217" y="3898244"/>
              <a:ext cx="3189669" cy="461665"/>
              <a:chOff x="5505608" y="3887411"/>
              <a:chExt cx="3189669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D73003B-9624-4235-9327-E47E926F2E2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D73003B-9624-4235-9327-E47E926F2E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079" b="-3442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8CA1788C-3053-41FC-A064-4C65C854046D}"/>
                      </a:ext>
                    </a:extLst>
                  </p:cNvPr>
                  <p:cNvSpPr/>
                  <p:nvPr/>
                </p:nvSpPr>
                <p:spPr>
                  <a:xfrm>
                    <a:off x="5505608" y="3887411"/>
                    <a:ext cx="13806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8CA1788C-3053-41FC-A064-4C65C85404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5608" y="3887411"/>
                    <a:ext cx="138069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973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63ABAA4-033E-402C-B08B-A7863A1A7466}"/>
              </a:ext>
            </a:extLst>
          </p:cNvPr>
          <p:cNvCxnSpPr>
            <a:cxnSpLocks/>
          </p:cNvCxnSpPr>
          <p:nvPr/>
        </p:nvCxnSpPr>
        <p:spPr>
          <a:xfrm flipH="1">
            <a:off x="5892875" y="3763143"/>
            <a:ext cx="13011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F9D825C-D470-4855-A301-E1614ABB825C}"/>
              </a:ext>
            </a:extLst>
          </p:cNvPr>
          <p:cNvSpPr/>
          <p:nvPr/>
        </p:nvSpPr>
        <p:spPr>
          <a:xfrm>
            <a:off x="6152563" y="3525625"/>
            <a:ext cx="150828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02276BF-CAC3-4253-9F3E-68FBCCBCA55A}"/>
                  </a:ext>
                </a:extLst>
              </p:cNvPr>
              <p:cNvSpPr/>
              <p:nvPr/>
            </p:nvSpPr>
            <p:spPr>
              <a:xfrm>
                <a:off x="5892876" y="2890812"/>
                <a:ext cx="1624355" cy="5120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02276BF-CAC3-4253-9F3E-68FBCCBCA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76" y="2890812"/>
                <a:ext cx="1624355" cy="512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1F140D-95DA-4415-B823-7028E45E8558}"/>
              </a:ext>
            </a:extLst>
          </p:cNvPr>
          <p:cNvSpPr txBox="1"/>
          <p:nvPr/>
        </p:nvSpPr>
        <p:spPr>
          <a:xfrm>
            <a:off x="7625389" y="2715331"/>
            <a:ext cx="2939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term is from sampled data.</a:t>
            </a:r>
            <a:endParaRPr lang="zh-TW" altLang="en-US" sz="2400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205B9DE-A40B-4DF8-B355-5F891D576268}"/>
              </a:ext>
            </a:extLst>
          </p:cNvPr>
          <p:cNvGrpSpPr/>
          <p:nvPr/>
        </p:nvGrpSpPr>
        <p:grpSpPr>
          <a:xfrm>
            <a:off x="2152650" y="5574787"/>
            <a:ext cx="5809474" cy="821892"/>
            <a:chOff x="3279059" y="3018054"/>
            <a:chExt cx="5809474" cy="821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AF4196-5303-4F3D-9D5F-171222AF31EE}"/>
                    </a:ext>
                  </a:extLst>
                </p:cNvPr>
                <p:cNvSpPr txBox="1"/>
                <p:nvPr/>
              </p:nvSpPr>
              <p:spPr>
                <a:xfrm>
                  <a:off x="3279059" y="3202872"/>
                  <a:ext cx="1210203" cy="4197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AF4196-5303-4F3D-9D5F-171222AF3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059" y="3202872"/>
                  <a:ext cx="1210203" cy="4197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1FDF0F0-E77C-46AA-8DE5-79DBFC0A9387}"/>
                    </a:ext>
                  </a:extLst>
                </p:cNvPr>
                <p:cNvSpPr txBox="1"/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1FDF0F0-E77C-46AA-8DE5-79DBFC0A9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FFDEE54-66E5-446B-8305-669AEA377CBD}"/>
                  </a:ext>
                </a:extLst>
              </p:cNvPr>
              <p:cNvSpPr txBox="1"/>
              <p:nvPr/>
            </p:nvSpPr>
            <p:spPr>
              <a:xfrm>
                <a:off x="2681454" y="4339422"/>
                <a:ext cx="5887496" cy="87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FFDEE54-66E5-446B-8305-669AEA377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454" y="4339422"/>
                <a:ext cx="5887496" cy="873252"/>
              </a:xfrm>
              <a:prstGeom prst="rect">
                <a:avLst/>
              </a:prstGeom>
              <a:blipFill>
                <a:blip r:embed="rId10"/>
                <a:stretch>
                  <a:fillRect r="-27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FEECD40-FFEA-4FF2-ACF2-3A80BCC1DB05}"/>
              </a:ext>
            </a:extLst>
          </p:cNvPr>
          <p:cNvCxnSpPr>
            <a:cxnSpLocks/>
          </p:cNvCxnSpPr>
          <p:nvPr/>
        </p:nvCxnSpPr>
        <p:spPr>
          <a:xfrm flipH="1" flipV="1">
            <a:off x="5992306" y="4429705"/>
            <a:ext cx="801279" cy="7829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717656-1774-48E2-975C-0189D90B0D96}"/>
              </a:ext>
            </a:extLst>
          </p:cNvPr>
          <p:cNvSpPr txBox="1"/>
          <p:nvPr/>
        </p:nvSpPr>
        <p:spPr>
          <a:xfrm>
            <a:off x="2132331" y="1617181"/>
            <a:ext cx="2845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Gradient for update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39EDC4A-1648-4377-96FF-76200AE6CF60}"/>
              </a:ext>
            </a:extLst>
          </p:cNvPr>
          <p:cNvSpPr txBox="1"/>
          <p:nvPr/>
        </p:nvSpPr>
        <p:spPr>
          <a:xfrm>
            <a:off x="8001850" y="5793323"/>
            <a:ext cx="229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When to stop?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65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6" grpId="0" animBg="1"/>
      <p:bldP spid="17" grpId="0"/>
      <p:bldP spid="21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Flas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0070C0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</TotalTime>
  <Words>1011</Words>
  <Application>Microsoft Office PowerPoint</Application>
  <PresentationFormat>宽屏</PresentationFormat>
  <Paragraphs>222</Paragraphs>
  <Slides>25</Slides>
  <Notes>19</Notes>
  <HiddenSlides>0</HiddenSlides>
  <MMClips>4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Arial Unicode MS</vt:lpstr>
      <vt:lpstr>Open Sans</vt:lpstr>
      <vt:lpstr>等线</vt:lpstr>
      <vt:lpstr>方正大标宋简体</vt:lpstr>
      <vt:lpstr>方正兰亭粗黑简体</vt:lpstr>
      <vt:lpstr>黑体</vt:lpstr>
      <vt:lpstr>宋体</vt:lpstr>
      <vt:lpstr>微软雅黑</vt:lpstr>
      <vt:lpstr>Agency FB</vt:lpstr>
      <vt:lpstr>Arial</vt:lpstr>
      <vt:lpstr>Calibri</vt:lpstr>
      <vt:lpstr>Cambria Math</vt:lpstr>
      <vt:lpstr>Impact</vt:lpstr>
      <vt:lpstr>Lao UI</vt:lpstr>
      <vt:lpstr>Source Sans Pro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重要性采样问题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Haoyu Li</cp:lastModifiedBy>
  <cp:revision>39</cp:revision>
  <dcterms:created xsi:type="dcterms:W3CDTF">2014-06-18T03:33:50Z</dcterms:created>
  <dcterms:modified xsi:type="dcterms:W3CDTF">2021-06-10T15:40:21Z</dcterms:modified>
</cp:coreProperties>
</file>